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4"/>
  </p:notesMasterIdLst>
  <p:handoutMasterIdLst>
    <p:handoutMasterId r:id="rId25"/>
  </p:handoutMasterIdLst>
  <p:sldIdLst>
    <p:sldId id="520" r:id="rId2"/>
    <p:sldId id="498" r:id="rId3"/>
    <p:sldId id="543" r:id="rId4"/>
    <p:sldId id="257" r:id="rId5"/>
    <p:sldId id="547" r:id="rId6"/>
    <p:sldId id="526" r:id="rId7"/>
    <p:sldId id="527" r:id="rId8"/>
    <p:sldId id="525" r:id="rId9"/>
    <p:sldId id="531" r:id="rId10"/>
    <p:sldId id="532" r:id="rId11"/>
    <p:sldId id="542" r:id="rId12"/>
    <p:sldId id="534" r:id="rId13"/>
    <p:sldId id="533" r:id="rId14"/>
    <p:sldId id="535" r:id="rId15"/>
    <p:sldId id="536" r:id="rId16"/>
    <p:sldId id="537" r:id="rId17"/>
    <p:sldId id="539" r:id="rId18"/>
    <p:sldId id="541" r:id="rId19"/>
    <p:sldId id="298" r:id="rId20"/>
    <p:sldId id="546" r:id="rId21"/>
    <p:sldId id="538" r:id="rId22"/>
    <p:sldId id="545" r:id="rId23"/>
  </p:sldIdLst>
  <p:sldSz cx="9144000" cy="6858000" type="screen4x3"/>
  <p:notesSz cx="6735763" cy="98663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bg1"/>
        </a:solidFill>
        <a:latin typeface="Arial" charset="0"/>
        <a:ea typeface="標楷體" pitchFamily="65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3725613-B7D3-4830-B59A-ABAF975C1644}">
          <p14:sldIdLst>
            <p14:sldId id="520"/>
            <p14:sldId id="498"/>
            <p14:sldId id="543"/>
            <p14:sldId id="257"/>
            <p14:sldId id="547"/>
            <p14:sldId id="526"/>
            <p14:sldId id="527"/>
            <p14:sldId id="525"/>
            <p14:sldId id="531"/>
            <p14:sldId id="532"/>
            <p14:sldId id="542"/>
            <p14:sldId id="534"/>
            <p14:sldId id="533"/>
            <p14:sldId id="535"/>
            <p14:sldId id="536"/>
            <p14:sldId id="537"/>
            <p14:sldId id="539"/>
            <p14:sldId id="541"/>
            <p14:sldId id="298"/>
            <p14:sldId id="546"/>
            <p14:sldId id="538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72">
          <p15:clr>
            <a:srgbClr val="A4A3A4"/>
          </p15:clr>
        </p15:guide>
        <p15:guide id="2" pos="897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99CC"/>
    <a:srgbClr val="4B5C6B"/>
    <a:srgbClr val="008000"/>
    <a:srgbClr val="759E00"/>
    <a:srgbClr val="EF7011"/>
    <a:srgbClr val="FF6600"/>
    <a:srgbClr val="490092"/>
    <a:srgbClr val="0066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4" autoAdjust="0"/>
    <p:restoredTop sz="96529" autoAdjust="0"/>
  </p:normalViewPr>
  <p:slideViewPr>
    <p:cSldViewPr snapToGrid="0">
      <p:cViewPr varScale="1">
        <p:scale>
          <a:sx n="116" d="100"/>
          <a:sy n="116" d="100"/>
        </p:scale>
        <p:origin x="1428" y="84"/>
      </p:cViewPr>
      <p:guideLst>
        <p:guide orient="horz" pos="1172"/>
        <p:guide pos="8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0" d="100"/>
        <a:sy n="90" d="100"/>
      </p:scale>
      <p:origin x="0" y="4716"/>
    </p:cViewPr>
  </p:sorterViewPr>
  <p:notesViewPr>
    <p:cSldViewPr snapToGrid="0">
      <p:cViewPr varScale="1">
        <p:scale>
          <a:sx n="73" d="100"/>
          <a:sy n="73" d="100"/>
        </p:scale>
        <p:origin x="-2160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defTabSz="91330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>
            <a:lvl1pPr algn="r" defTabSz="91330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782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defTabSz="91330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5" rIns="91429" bIns="45715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82679542-1F79-46DF-8CB0-A12C8A3ECE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5760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2334" tIns="46168" rIns="92334" bIns="46168" numCol="1" anchor="t" anchorCtr="0" compatLnSpc="1">
            <a:prstTxWarp prst="textNoShape">
              <a:avLst/>
            </a:prstTxWarp>
          </a:bodyPr>
          <a:lstStyle>
            <a:lvl1pPr defTabSz="92419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2334" tIns="46168" rIns="92334" bIns="46168" numCol="1" anchor="t" anchorCtr="0" compatLnSpc="1">
            <a:prstTxWarp prst="textNoShape">
              <a:avLst/>
            </a:prstTxWarp>
          </a:bodyPr>
          <a:lstStyle>
            <a:lvl1pPr algn="r" defTabSz="92419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41363"/>
            <a:ext cx="4930775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7888"/>
            <a:ext cx="5389563" cy="4437062"/>
          </a:xfrm>
          <a:prstGeom prst="rect">
            <a:avLst/>
          </a:prstGeom>
          <a:noFill/>
          <a:ln>
            <a:noFill/>
          </a:ln>
        </p:spPr>
        <p:txBody>
          <a:bodyPr vert="horz" wrap="square" lIns="92334" tIns="46168" rIns="92334" bIns="461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782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2334" tIns="46168" rIns="92334" bIns="46168" numCol="1" anchor="b" anchorCtr="0" compatLnSpc="1">
            <a:prstTxWarp prst="textNoShape">
              <a:avLst/>
            </a:prstTxWarp>
          </a:bodyPr>
          <a:lstStyle>
            <a:lvl1pPr defTabSz="924199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2334" tIns="46168" rIns="92334" bIns="46168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>
                <a:solidFill>
                  <a:schemeClr val="tx1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A4F7E1CD-2644-4D10-AEFA-AC8A20D67D2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5835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9162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83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589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790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7837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620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錄影照片：</a:t>
            </a:r>
            <a:r>
              <a:rPr lang="en-US" altLang="zh-TW" dirty="0"/>
              <a:t>18:00:00.050</a:t>
            </a:r>
          </a:p>
          <a:p>
            <a:r>
              <a:rPr lang="zh-TW" altLang="en-US" dirty="0"/>
              <a:t>辨識結果：產出時間</a:t>
            </a:r>
            <a:r>
              <a:rPr lang="en-US" altLang="zh-TW" dirty="0"/>
              <a:t>(18:00:00.080)</a:t>
            </a:r>
            <a:r>
              <a:rPr lang="zh-TW" altLang="en-US" dirty="0"/>
              <a:t>、物件</a:t>
            </a:r>
            <a:r>
              <a:rPr lang="en-US" altLang="zh-TW" dirty="0"/>
              <a:t>ID</a:t>
            </a:r>
            <a:r>
              <a:rPr lang="zh-TW" altLang="en-US" dirty="0"/>
              <a:t>、哪種車</a:t>
            </a:r>
          </a:p>
          <a:p>
            <a:r>
              <a:rPr lang="en-US" altLang="zh-TW" dirty="0"/>
              <a:t>==&gt;18:00:00.080 - 18:00:00.050 = 30ms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229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843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F7E1CD-2644-4D10-AEFA-AC8A20D67D28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644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925" y="1721634"/>
            <a:ext cx="7772400" cy="1470025"/>
          </a:xfrm>
        </p:spPr>
        <p:txBody>
          <a:bodyPr/>
          <a:lstStyle>
            <a:lvl1pPr algn="ctr">
              <a:defRPr sz="4400">
                <a:solidFill>
                  <a:srgbClr val="000099"/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按一下以編輯標題樣式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59725" y="3477409"/>
            <a:ext cx="6400800" cy="838200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34008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標題投影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73925" y="1721634"/>
            <a:ext cx="7772400" cy="1470025"/>
          </a:xfrm>
        </p:spPr>
        <p:txBody>
          <a:bodyPr/>
          <a:lstStyle>
            <a:lvl1pPr algn="ctr">
              <a:defRPr sz="4400">
                <a:solidFill>
                  <a:srgbClr val="000099"/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按一下以編輯標題樣式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59725" y="3477409"/>
            <a:ext cx="6400800" cy="838200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按一下以編輯副標題樣式</a:t>
            </a:r>
          </a:p>
        </p:txBody>
      </p:sp>
      <p:pic>
        <p:nvPicPr>
          <p:cNvPr id="5" name="Picture 2" descr="C:\Users\User\Desktop\凌群電腦logo [轉換]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3" y="6064520"/>
            <a:ext cx="1839432" cy="4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0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2000" y="266378"/>
            <a:ext cx="8640000" cy="685800"/>
          </a:xfrm>
        </p:spPr>
        <p:txBody>
          <a:bodyPr/>
          <a:lstStyle>
            <a:lvl1pPr algn="l"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5488" y="1108075"/>
            <a:ext cx="8640000" cy="521811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 sz="2400">
                <a:solidFill>
                  <a:schemeClr val="tx1"/>
                </a:solidFill>
              </a:defRPr>
            </a:lvl2pPr>
            <a:lvl3pPr algn="l">
              <a:defRPr sz="2400">
                <a:solidFill>
                  <a:schemeClr val="tx1"/>
                </a:solidFill>
              </a:defRPr>
            </a:lvl3pPr>
            <a:lvl4pPr algn="l">
              <a:defRPr sz="2000">
                <a:solidFill>
                  <a:schemeClr val="tx1"/>
                </a:solidFill>
              </a:defRPr>
            </a:lvl4pPr>
            <a:lvl5pPr algn="l"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6899ED-CB60-4146-B1DA-ACC0038C1DA3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44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2000" y="265113"/>
            <a:ext cx="8640000" cy="685801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DAE34-25B2-4D22-B86D-02954D54C7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151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45488" y="980185"/>
            <a:ext cx="4140000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45488" y="1619947"/>
            <a:ext cx="4140000" cy="4677746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746887" y="980185"/>
            <a:ext cx="4140000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46887" y="1619947"/>
            <a:ext cx="4140000" cy="4677746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252000" y="265113"/>
            <a:ext cx="8640000" cy="68580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7DCDD-03C4-4BBB-A6F5-87AE6AE674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243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EB8C-3800-4042-B114-B1FC21683223}" type="datetimeFigureOut">
              <a:rPr lang="zh-TW" altLang="en-US" smtClean="0"/>
              <a:t>2022/1/24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35-363F-4CE2-98BE-6160801A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93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000" y="265113"/>
            <a:ext cx="86400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按一下以編輯標題樣式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95288" y="981075"/>
            <a:ext cx="8359775" cy="5251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1"/>
                </a:solidFill>
                <a:latin typeface="Arial" charset="0"/>
                <a:ea typeface="標楷體" pitchFamily="65" charset="-120"/>
              </a:defRPr>
            </a:lvl9pPr>
          </a:lstStyle>
          <a:p>
            <a:pPr>
              <a:spcBef>
                <a:spcPct val="20000"/>
              </a:spcBef>
              <a:buClr>
                <a:srgbClr val="006699"/>
              </a:buClr>
              <a:buFontTx/>
              <a:buChar char="•"/>
              <a:defRPr/>
            </a:pPr>
            <a:endParaRPr lang="zh-TW" altLang="en-US" sz="360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5488" y="1108075"/>
            <a:ext cx="864000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04563" y="6551613"/>
            <a:ext cx="1905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5064" y="6551613"/>
            <a:ext cx="2895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438" y="654367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>
              <a:defRPr/>
            </a:pPr>
            <a:fld id="{496E4684-814F-435A-9E5D-79BC4C67B9B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5438"/>
            <a:ext cx="6484937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User\Desktop\凌群電腦logo [轉換]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85" y="6462127"/>
            <a:ext cx="1044000" cy="2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76" r:id="rId3"/>
    <p:sldLayoutId id="2147485080" r:id="rId4"/>
    <p:sldLayoutId id="2147485079" r:id="rId5"/>
    <p:sldLayoutId id="2147485088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微軟正黑體" pitchFamily="34" charset="-12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標楷體" pitchFamily="65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標楷體" pitchFamily="65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標楷體" pitchFamily="65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003399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Tx/>
        <a:buChar char="•"/>
        <a:defRPr kumimoji="1" sz="28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Tx/>
        <a:buFont typeface="Times New Roman" pitchFamily="18" charset="0"/>
        <a:buChar char="▪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71283-7949-435B-9E8E-D0CF17E7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會議主題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014A48-234F-4A44-839B-FB82F0E0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6BA3E8FB-7FC2-40B7-B9C4-727294B74524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TW" kern="0" dirty="0"/>
          </a:p>
          <a:p>
            <a:endParaRPr lang="zh-TW" altLang="en-US" kern="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816D8F-7748-46E0-8A68-B0182EC9009C}"/>
              </a:ext>
            </a:extLst>
          </p:cNvPr>
          <p:cNvSpPr txBox="1"/>
          <p:nvPr/>
        </p:nvSpPr>
        <p:spPr>
          <a:xfrm>
            <a:off x="1029730" y="1482811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zh-TW" altLang="en-US" dirty="0">
                <a:solidFill>
                  <a:schemeClr val="tx1"/>
                </a:solidFill>
                <a:latin typeface="+mn-ea"/>
                <a:ea typeface="+mn-ea"/>
              </a:rPr>
              <a:t>針對</a:t>
            </a:r>
            <a:r>
              <a:rPr lang="en-US" altLang="zh-TW" dirty="0">
                <a:solidFill>
                  <a:schemeClr val="tx1"/>
                </a:solidFill>
                <a:latin typeface="+mn-ea"/>
                <a:ea typeface="+mn-ea"/>
              </a:rPr>
              <a:t>ICC</a:t>
            </a:r>
            <a:r>
              <a:rPr lang="zh-TW" altLang="en-US" dirty="0">
                <a:solidFill>
                  <a:schemeClr val="tx1"/>
                </a:solidFill>
                <a:latin typeface="+mn-ea"/>
                <a:ea typeface="+mn-ea"/>
              </a:rPr>
              <a:t>系統與中心機房</a:t>
            </a:r>
            <a:r>
              <a:rPr lang="en-US" altLang="zh-TW" dirty="0">
                <a:solidFill>
                  <a:schemeClr val="tx1"/>
                </a:solidFill>
                <a:latin typeface="+mn-ea"/>
                <a:ea typeface="+mn-ea"/>
              </a:rPr>
              <a:t>NVR</a:t>
            </a:r>
            <a:r>
              <a:rPr lang="zh-TW" altLang="en-US" dirty="0">
                <a:solidFill>
                  <a:schemeClr val="tx1"/>
                </a:solidFill>
                <a:latin typeface="+mn-ea"/>
                <a:ea typeface="+mn-ea"/>
              </a:rPr>
              <a:t>系統間的介接介面與資料欄位</a:t>
            </a:r>
            <a:r>
              <a:rPr lang="en-US" altLang="zh-TW" dirty="0">
                <a:solidFill>
                  <a:schemeClr val="tx1"/>
                </a:solidFill>
                <a:latin typeface="+mn-ea"/>
                <a:ea typeface="+mn-ea"/>
              </a:rPr>
              <a:t>】</a:t>
            </a:r>
            <a:endParaRPr lang="zh-TW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394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KPI_4.</a:t>
            </a:r>
            <a:r>
              <a:rPr lang="zh-TW" altLang="en-US" sz="2800" dirty="0"/>
              <a:t>提升場域範圍內</a:t>
            </a:r>
            <a:r>
              <a:rPr lang="en-US" altLang="zh-TW" sz="2800" dirty="0"/>
              <a:t>5G</a:t>
            </a:r>
            <a:r>
              <a:rPr lang="zh-TW" altLang="en-US" sz="2800" dirty="0"/>
              <a:t>網路峰值速率與頻譜效率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在規劃場域範圍</a:t>
            </a:r>
            <a:r>
              <a:rPr lang="en-US" altLang="zh-TW" sz="1600" kern="0" dirty="0"/>
              <a:t>POS</a:t>
            </a:r>
            <a:r>
              <a:rPr lang="zh-TW" altLang="en-US" sz="1600" kern="0" dirty="0"/>
              <a:t>階段，</a:t>
            </a:r>
            <a:r>
              <a:rPr lang="en-US" altLang="zh-TW" sz="1600" kern="0" dirty="0"/>
              <a:t>5G</a:t>
            </a:r>
            <a:r>
              <a:rPr lang="zh-TW" altLang="en-US" sz="1600" kern="0" dirty="0"/>
              <a:t>終端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路側設備</a:t>
            </a:r>
            <a:r>
              <a:rPr lang="en-US" altLang="zh-TW" sz="1600" kern="0" dirty="0"/>
              <a:t>)</a:t>
            </a:r>
            <a:r>
              <a:rPr lang="zh-TW" altLang="en-US" sz="1600" kern="0" dirty="0"/>
              <a:t>與中心機房的線路穩定度大於</a:t>
            </a:r>
            <a:r>
              <a:rPr lang="en-US" altLang="zh-TW" sz="1600" kern="0" dirty="0"/>
              <a:t>90%</a:t>
            </a:r>
            <a:r>
              <a:rPr lang="zh-TW" altLang="en-US" sz="1600" kern="0" dirty="0"/>
              <a:t>以上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600" kern="0" dirty="0"/>
              <a:t>計算說明：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偵測機房端與</a:t>
            </a:r>
            <a:r>
              <a:rPr lang="en-US" altLang="zh-TW" sz="1400" kern="0" dirty="0"/>
              <a:t>5G</a:t>
            </a:r>
            <a:r>
              <a:rPr lang="zh-TW" altLang="en-US" sz="1400" kern="0" dirty="0"/>
              <a:t>終端網路連通成功次數比重</a:t>
            </a:r>
          </a:p>
          <a:p>
            <a:pPr lvl="1"/>
            <a:r>
              <a:rPr lang="zh-TW" altLang="en-US" sz="1600" kern="0" dirty="0"/>
              <a:t>查證方式：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網路連通性偵測成功次數佔該總偵測次數比例。</a:t>
            </a:r>
            <a:endParaRPr lang="en-US" altLang="zh-TW" sz="1400" kern="0" dirty="0"/>
          </a:p>
          <a:p>
            <a:pPr lvl="1"/>
            <a:r>
              <a:rPr lang="zh-TW" altLang="en-US" sz="1600" kern="0" dirty="0"/>
              <a:t>實作：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每日</a:t>
            </a:r>
            <a:r>
              <a:rPr lang="en-US" altLang="zh-TW" sz="1400" kern="0" dirty="0"/>
              <a:t>【</a:t>
            </a:r>
            <a:r>
              <a:rPr lang="zh-TW" altLang="en-US" sz="1400" kern="0" dirty="0"/>
              <a:t>  統計機房端與各</a:t>
            </a:r>
            <a:r>
              <a:rPr lang="en-US" altLang="zh-TW" sz="1400" kern="0" dirty="0"/>
              <a:t>5G</a:t>
            </a:r>
            <a:r>
              <a:rPr lang="zh-TW" altLang="en-US" sz="1400" kern="0" dirty="0"/>
              <a:t>，每隔</a:t>
            </a:r>
            <a:r>
              <a:rPr lang="en-US" altLang="zh-TW" sz="1400" kern="0" dirty="0"/>
              <a:t>?</a:t>
            </a:r>
            <a:r>
              <a:rPr lang="zh-TW" altLang="en-US" sz="1400" kern="0" dirty="0"/>
              <a:t> 秒</a:t>
            </a:r>
            <a:r>
              <a:rPr lang="en-US" altLang="zh-TW" sz="1400" kern="0" dirty="0"/>
              <a:t>ping</a:t>
            </a:r>
            <a:r>
              <a:rPr lang="zh-TW" altLang="en-US" sz="1400" kern="0" dirty="0"/>
              <a:t> 結果 成功</a:t>
            </a:r>
            <a:r>
              <a:rPr lang="en-US" altLang="zh-TW" sz="1400" kern="0" dirty="0"/>
              <a:t>(</a:t>
            </a:r>
            <a:r>
              <a:rPr lang="zh-TW" altLang="en-US" sz="1400" kern="0" dirty="0"/>
              <a:t> 線路代號、日期時間、結果</a:t>
            </a:r>
            <a:r>
              <a:rPr lang="en-US" altLang="zh-TW" sz="1400" kern="0" dirty="0"/>
              <a:t>)</a:t>
            </a:r>
            <a:r>
              <a:rPr lang="zh-TW" altLang="en-US" sz="1400" kern="0" dirty="0"/>
              <a:t> </a:t>
            </a:r>
            <a:r>
              <a:rPr lang="en-US" altLang="zh-TW" sz="1400" kern="0" dirty="0"/>
              <a:t>/</a:t>
            </a:r>
            <a:r>
              <a:rPr lang="zh-TW" altLang="en-US" sz="1400" kern="0" dirty="0"/>
              <a:t>統計機房端與各</a:t>
            </a:r>
            <a:r>
              <a:rPr lang="en-US" altLang="zh-TW" sz="1400" kern="0" dirty="0"/>
              <a:t>5G</a:t>
            </a:r>
            <a:r>
              <a:rPr lang="zh-TW" altLang="en-US" sz="1400" kern="0" dirty="0"/>
              <a:t>，每隔</a:t>
            </a:r>
            <a:r>
              <a:rPr lang="en-US" altLang="zh-TW" sz="1400" kern="0" dirty="0"/>
              <a:t>?</a:t>
            </a:r>
            <a:r>
              <a:rPr lang="zh-TW" altLang="en-US" sz="1400" kern="0" dirty="0"/>
              <a:t> 秒</a:t>
            </a:r>
            <a:r>
              <a:rPr lang="en-US" altLang="zh-TW" sz="1400" kern="0" dirty="0"/>
              <a:t>ping</a:t>
            </a:r>
            <a:r>
              <a:rPr lang="zh-TW" altLang="en-US" sz="1400" kern="0" dirty="0"/>
              <a:t> 結果 </a:t>
            </a:r>
            <a:r>
              <a:rPr lang="en-US" altLang="zh-TW" sz="1400" kern="0" dirty="0"/>
              <a:t>(</a:t>
            </a:r>
            <a:r>
              <a:rPr lang="zh-TW" altLang="en-US" sz="1400" kern="0" dirty="0"/>
              <a:t>成功</a:t>
            </a:r>
            <a:r>
              <a:rPr lang="en-US" altLang="zh-TW" sz="1400" kern="0" dirty="0"/>
              <a:t>+</a:t>
            </a:r>
            <a:r>
              <a:rPr lang="zh-TW" altLang="en-US" sz="1400" kern="0" dirty="0"/>
              <a:t> 失敗 </a:t>
            </a:r>
            <a:r>
              <a:rPr lang="en-US" altLang="zh-TW" sz="1400" kern="0" dirty="0"/>
              <a:t>)</a:t>
            </a:r>
            <a:r>
              <a:rPr lang="zh-TW" altLang="en-US" sz="1400" kern="0" dirty="0"/>
              <a:t> </a:t>
            </a:r>
            <a:r>
              <a:rPr lang="en-US" altLang="zh-TW" sz="1400" kern="0" dirty="0"/>
              <a:t>(</a:t>
            </a:r>
            <a:r>
              <a:rPr lang="zh-TW" altLang="en-US" sz="1400" kern="0" dirty="0"/>
              <a:t> 線路代號、日期時間、結果</a:t>
            </a:r>
            <a:r>
              <a:rPr lang="en-US" altLang="zh-TW" sz="1400" kern="0" dirty="0"/>
              <a:t>)</a:t>
            </a:r>
            <a:r>
              <a:rPr lang="zh-TW" altLang="en-US" sz="1400" kern="0" dirty="0"/>
              <a:t> </a:t>
            </a:r>
            <a:r>
              <a:rPr lang="en-US" altLang="zh-TW" sz="1400" kern="0" dirty="0"/>
              <a:t>】</a:t>
            </a:r>
            <a:r>
              <a:rPr lang="en-US" altLang="zh-TW" sz="1400" kern="0" dirty="0">
                <a:sym typeface="Wingdings" panose="05000000000000000000" pitchFamily="2" charset="2"/>
              </a:rPr>
              <a:t></a:t>
            </a:r>
            <a:r>
              <a:rPr lang="zh-TW" altLang="en-US" sz="1400" kern="0" dirty="0">
                <a:sym typeface="Wingdings" panose="05000000000000000000" pitchFamily="2" charset="2"/>
              </a:rPr>
              <a:t> 寫入每日成功率</a:t>
            </a:r>
            <a:endParaRPr lang="en-US" altLang="zh-TW" sz="1400" kern="0" dirty="0">
              <a:sym typeface="Wingdings" panose="05000000000000000000" pitchFamily="2" charset="2"/>
            </a:endParaRPr>
          </a:p>
          <a:p>
            <a:pPr lvl="2"/>
            <a:r>
              <a:rPr lang="zh-TW" altLang="en-US" sz="1400" kern="0" dirty="0"/>
              <a:t>查證時，可依照抽查篩選日期、線路 即使統計 成功率 </a:t>
            </a:r>
            <a:r>
              <a:rPr lang="en-US" altLang="zh-TW" sz="1400" kern="0" dirty="0">
                <a:highlight>
                  <a:srgbClr val="FFFF00"/>
                </a:highlight>
              </a:rPr>
              <a:t>(</a:t>
            </a:r>
            <a:r>
              <a:rPr lang="zh-TW" altLang="en-US" sz="1400" kern="0" dirty="0">
                <a:highlight>
                  <a:srgbClr val="FFFF00"/>
                </a:highlight>
              </a:rPr>
              <a:t>預計 </a:t>
            </a:r>
            <a:r>
              <a:rPr lang="en-US" altLang="zh-TW" sz="1400" kern="0" dirty="0">
                <a:highlight>
                  <a:srgbClr val="FFFF00"/>
                </a:highlight>
              </a:rPr>
              <a:t>2</a:t>
            </a:r>
            <a:r>
              <a:rPr lang="zh-TW" altLang="en-US" sz="1400" kern="0" dirty="0">
                <a:highlight>
                  <a:srgbClr val="FFFF00"/>
                </a:highlight>
              </a:rPr>
              <a:t> 月</a:t>
            </a:r>
            <a:r>
              <a:rPr lang="en-US" altLang="zh-TW" sz="1400" kern="0" dirty="0"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146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9F2DD-5CCD-4FEB-8B1D-DC01611D476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800" dirty="0"/>
              <a:t>KPI_2.</a:t>
            </a:r>
            <a:r>
              <a:rPr lang="zh-TW" altLang="en-US" sz="2800" dirty="0"/>
              <a:t>解決城鄉或區域的交通壅塞與不便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39CEAA-08AC-40D2-BE82-4927794A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28215D9-3D50-4B1C-A6A3-B7667B3517AB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435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全年連續假期尖峰時段每小時通過車流量提升大於</a:t>
            </a:r>
            <a:r>
              <a:rPr lang="en-US" altLang="zh-TW" sz="1600" kern="0" dirty="0"/>
              <a:t>300</a:t>
            </a:r>
            <a:r>
              <a:rPr lang="zh-TW" altLang="en-US" sz="1600" kern="0" dirty="0"/>
              <a:t>輛次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600" kern="0" dirty="0"/>
              <a:t>計算說明</a:t>
            </a:r>
            <a:r>
              <a:rPr lang="en-US" altLang="zh-TW" sz="1600" kern="0" dirty="0"/>
              <a:t>:</a:t>
            </a:r>
          </a:p>
          <a:p>
            <a:pPr marL="914400" lvl="2" indent="0">
              <a:buNone/>
            </a:pPr>
            <a:r>
              <a:rPr lang="en-US" altLang="zh-TW" sz="1400" kern="0" dirty="0"/>
              <a:t>1.</a:t>
            </a:r>
            <a:r>
              <a:rPr lang="zh-TW" altLang="en-US" sz="1400" kern="0" dirty="0"/>
              <a:t>利用公路總局「交通資料庫」的數據來推算連續假期每小時通過車流量</a:t>
            </a:r>
          </a:p>
          <a:p>
            <a:pPr marL="914400" lvl="2" indent="0">
              <a:buNone/>
            </a:pPr>
            <a:r>
              <a:rPr lang="en-US" altLang="zh-TW" sz="1400" kern="0" dirty="0"/>
              <a:t>2.</a:t>
            </a:r>
            <a:r>
              <a:rPr lang="zh-TW" altLang="en-US" sz="1400" kern="0" dirty="0"/>
              <a:t>每輛大客車、大貨車以</a:t>
            </a:r>
            <a:r>
              <a:rPr lang="en-US" altLang="zh-TW" sz="1400" kern="0" dirty="0"/>
              <a:t>1.5</a:t>
            </a:r>
            <a:r>
              <a:rPr lang="zh-TW" altLang="en-US" sz="1400" kern="0" dirty="0"/>
              <a:t>輛次計算</a:t>
            </a:r>
          </a:p>
          <a:p>
            <a:pPr lvl="1"/>
            <a:r>
              <a:rPr lang="zh-TW" altLang="en-US" sz="1600" kern="0" dirty="0"/>
              <a:t>查證方式</a:t>
            </a:r>
            <a:r>
              <a:rPr lang="en-US" altLang="zh-TW" sz="1600" kern="0" dirty="0"/>
              <a:t>:</a:t>
            </a:r>
          </a:p>
          <a:p>
            <a:pPr lvl="2"/>
            <a:r>
              <a:rPr lang="zh-TW" altLang="en-US" sz="1400" kern="0" dirty="0"/>
              <a:t>比對科專計畫機制導入前後的連續假期每小時通過車流量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600" kern="0" dirty="0"/>
              <a:t>實作：</a:t>
            </a:r>
            <a:endParaRPr lang="en-US" altLang="zh-TW" sz="1600" kern="0" dirty="0"/>
          </a:p>
          <a:p>
            <a:pPr lvl="2"/>
            <a:r>
              <a:rPr lang="zh-TW" altLang="en-US" sz="1600" kern="0" dirty="0"/>
              <a:t>連續假期尖峰時段</a:t>
            </a:r>
          </a:p>
          <a:p>
            <a:pPr lvl="3"/>
            <a:r>
              <a:rPr lang="zh-TW" altLang="en-US" sz="1600" kern="0" dirty="0"/>
              <a:t>無智慧號控 </a:t>
            </a:r>
            <a:r>
              <a:rPr lang="en-US" altLang="zh-TW" sz="1600" kern="0" dirty="0"/>
              <a:t>&amp; </a:t>
            </a:r>
            <a:r>
              <a:rPr lang="zh-TW" altLang="en-US" sz="1600" kern="0" dirty="0"/>
              <a:t>有智慧號控</a:t>
            </a:r>
            <a:endParaRPr lang="en-US" altLang="zh-TW" sz="1600" kern="0" dirty="0"/>
          </a:p>
          <a:p>
            <a:pPr lvl="3"/>
            <a:r>
              <a:rPr lang="zh-TW" altLang="en-US" sz="1600" kern="0" dirty="0"/>
              <a:t>方案一</a:t>
            </a:r>
          </a:p>
          <a:p>
            <a:pPr lvl="4"/>
            <a:r>
              <a:rPr lang="en-US" altLang="zh-TW" sz="1600" kern="0" dirty="0"/>
              <a:t>VD</a:t>
            </a:r>
            <a:r>
              <a:rPr lang="zh-TW" altLang="en-US" sz="1600" kern="0" dirty="0"/>
              <a:t>：機車</a:t>
            </a:r>
            <a:r>
              <a:rPr lang="en-US" altLang="zh-TW" sz="1600" kern="0" dirty="0"/>
              <a:t>+</a:t>
            </a:r>
            <a:r>
              <a:rPr lang="zh-TW" altLang="en-US" sz="1600" kern="0" dirty="0"/>
              <a:t>小車車輛數 </a:t>
            </a:r>
            <a:r>
              <a:rPr lang="en-US" altLang="zh-TW" sz="1600" kern="0" dirty="0"/>
              <a:t>+ (</a:t>
            </a:r>
            <a:r>
              <a:rPr lang="zh-TW" altLang="en-US" sz="1600" kern="0" dirty="0"/>
              <a:t>大車車輛數</a:t>
            </a:r>
            <a:r>
              <a:rPr lang="en-US" altLang="zh-TW" sz="1600" kern="0" dirty="0"/>
              <a:t>) * 1.5</a:t>
            </a:r>
          </a:p>
          <a:p>
            <a:pPr lvl="3"/>
            <a:r>
              <a:rPr lang="zh-TW" altLang="en-US" sz="1600" kern="0" dirty="0"/>
              <a:t>方案二</a:t>
            </a:r>
            <a:endParaRPr lang="en-US" altLang="zh-TW" sz="1600" kern="0" dirty="0"/>
          </a:p>
          <a:p>
            <a:pPr lvl="4"/>
            <a:r>
              <a:rPr lang="zh-TW" altLang="en-US" sz="1600" kern="0" dirty="0"/>
              <a:t>影像辨識結果 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辨識起始時間、辨識結束時間、</a:t>
            </a:r>
            <a:r>
              <a:rPr lang="en-US" altLang="zh-TW" sz="1600" kern="0" dirty="0"/>
              <a:t>CCTV</a:t>
            </a:r>
            <a:r>
              <a:rPr lang="zh-TW" altLang="en-US" sz="1600" kern="0" dirty="0"/>
              <a:t>編號、</a:t>
            </a:r>
            <a:r>
              <a:rPr lang="zh-TW" altLang="en-US" sz="1600" kern="0" dirty="0">
                <a:solidFill>
                  <a:srgbClr val="FF0000"/>
                </a:solidFill>
              </a:rPr>
              <a:t>車種</a:t>
            </a:r>
            <a:r>
              <a:rPr lang="en-US" altLang="zh-TW" sz="1600" kern="0" dirty="0">
                <a:solidFill>
                  <a:srgbClr val="FF0000"/>
                </a:solidFill>
              </a:rPr>
              <a:t>+</a:t>
            </a:r>
            <a:r>
              <a:rPr lang="zh-TW" altLang="en-US" sz="1600" kern="0" dirty="0">
                <a:solidFill>
                  <a:srgbClr val="FF0000"/>
                </a:solidFill>
              </a:rPr>
              <a:t>車輛數</a:t>
            </a:r>
            <a:r>
              <a:rPr lang="en-US" altLang="zh-TW" sz="1600" kern="0" dirty="0">
                <a:solidFill>
                  <a:srgbClr val="FF0000"/>
                </a:solidFill>
              </a:rPr>
              <a:t>)</a:t>
            </a:r>
            <a:endParaRPr lang="zh-TW" altLang="en-US" sz="1600" kern="0" dirty="0">
              <a:solidFill>
                <a:srgbClr val="FF0000"/>
              </a:solidFill>
            </a:endParaRPr>
          </a:p>
          <a:p>
            <a:pPr lvl="5"/>
            <a:r>
              <a:rPr lang="zh-TW" altLang="en-US" sz="1600" kern="0" dirty="0"/>
              <a:t>智慧影像辨識結果：機車、小車車輛數 </a:t>
            </a:r>
            <a:r>
              <a:rPr lang="en-US" altLang="zh-TW" sz="1600" kern="0" dirty="0"/>
              <a:t>+ (</a:t>
            </a:r>
            <a:r>
              <a:rPr lang="zh-TW" altLang="en-US" sz="1600" kern="0" dirty="0"/>
              <a:t>大車車輛數</a:t>
            </a:r>
            <a:r>
              <a:rPr lang="en-US" altLang="zh-TW" sz="1600" kern="0" dirty="0"/>
              <a:t>) * 1.5</a:t>
            </a:r>
          </a:p>
          <a:p>
            <a:pPr lvl="5"/>
            <a:r>
              <a:rPr lang="zh-TW" altLang="en-US" sz="1600" kern="0" dirty="0"/>
              <a:t>智慧影像辨識結果：機車、小車車輛數 </a:t>
            </a:r>
            <a:r>
              <a:rPr lang="en-US" altLang="zh-TW" sz="1600" kern="0" dirty="0"/>
              <a:t>+ (</a:t>
            </a:r>
            <a:r>
              <a:rPr lang="zh-TW" altLang="en-US" sz="1600" kern="0" dirty="0"/>
              <a:t>大客車車輛數 </a:t>
            </a:r>
            <a:r>
              <a:rPr lang="en-US" altLang="zh-TW" sz="1600" kern="0" dirty="0"/>
              <a:t>+ </a:t>
            </a:r>
            <a:r>
              <a:rPr lang="zh-TW" altLang="en-US" sz="1600" kern="0" dirty="0"/>
              <a:t>大貨車車輛數</a:t>
            </a:r>
            <a:r>
              <a:rPr lang="en-US" altLang="zh-TW" sz="1600" kern="0" dirty="0"/>
              <a:t>) * 1.5</a:t>
            </a:r>
          </a:p>
          <a:p>
            <a:pPr marL="2286000" lvl="5" indent="0">
              <a:buNone/>
            </a:pPr>
            <a:endParaRPr lang="en-US" altLang="zh-TW" sz="1100" kern="0" dirty="0"/>
          </a:p>
          <a:p>
            <a:pPr lvl="3"/>
            <a:endParaRPr lang="en-US" altLang="zh-TW" sz="1000" dirty="0"/>
          </a:p>
          <a:p>
            <a:pPr lvl="3"/>
            <a:endParaRPr lang="en-US" altLang="zh-TW" sz="1200" kern="0" dirty="0"/>
          </a:p>
          <a:p>
            <a:pPr lvl="2"/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158728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KPI_6.</a:t>
            </a:r>
            <a:r>
              <a:rPr lang="zh-TW" altLang="en-US" sz="2800" dirty="0"/>
              <a:t>提升</a:t>
            </a:r>
            <a:r>
              <a:rPr lang="en-US" altLang="zh-TW" sz="2800" dirty="0"/>
              <a:t>AI</a:t>
            </a:r>
            <a:r>
              <a:rPr lang="zh-TW" altLang="en-US" sz="2800" dirty="0"/>
              <a:t>影像辨識較</a:t>
            </a:r>
            <a:r>
              <a:rPr lang="en-US" altLang="zh-TW" sz="2800" dirty="0"/>
              <a:t>VD</a:t>
            </a:r>
            <a:r>
              <a:rPr lang="zh-TW" altLang="en-US" sz="2800" dirty="0"/>
              <a:t>偵測器之準確率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en-US" altLang="zh-TW" sz="1600" kern="0" dirty="0"/>
              <a:t>AI</a:t>
            </a:r>
            <a:r>
              <a:rPr lang="zh-TW" altLang="en-US" sz="1600" kern="0" dirty="0"/>
              <a:t>影像辨識準確率高於</a:t>
            </a:r>
            <a:r>
              <a:rPr lang="en-US" altLang="zh-TW" sz="1600" kern="0" dirty="0"/>
              <a:t>VD</a:t>
            </a:r>
            <a:r>
              <a:rPr lang="zh-TW" altLang="en-US" sz="1600" kern="0" dirty="0"/>
              <a:t>偵測器</a:t>
            </a:r>
            <a:r>
              <a:rPr lang="en-US" altLang="zh-TW" sz="1600" kern="0" dirty="0"/>
              <a:t>20%</a:t>
            </a:r>
            <a:r>
              <a:rPr lang="zh-TW" altLang="en-US" sz="1600" kern="0" dirty="0"/>
              <a:t>以上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收集場域範圍內之車流交通參數資料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比對公路總局「交通資料庫」與</a:t>
            </a:r>
            <a:r>
              <a:rPr lang="en-US" altLang="zh-TW" sz="1400" kern="0" dirty="0"/>
              <a:t>AI</a:t>
            </a:r>
            <a:r>
              <a:rPr lang="zh-TW" altLang="en-US" sz="1400" kern="0" dirty="0"/>
              <a:t>影像辨識的各車種車輛數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800" kern="0" dirty="0"/>
              <a:t>同一時段</a:t>
            </a:r>
          </a:p>
          <a:p>
            <a:pPr lvl="3"/>
            <a:r>
              <a:rPr lang="en-US" altLang="zh-TW" sz="1100" kern="0" dirty="0"/>
              <a:t>VD</a:t>
            </a:r>
            <a:r>
              <a:rPr lang="zh-TW" altLang="en-US" sz="1100" kern="0" dirty="0"/>
              <a:t>點 </a:t>
            </a:r>
          </a:p>
          <a:p>
            <a:pPr lvl="4"/>
            <a:r>
              <a:rPr lang="en-US" altLang="zh-TW" sz="1100" kern="0" dirty="0"/>
              <a:t>VD</a:t>
            </a:r>
            <a:r>
              <a:rPr lang="zh-TW" altLang="en-US" sz="1100" kern="0" dirty="0"/>
              <a:t>結果 </a:t>
            </a:r>
            <a:r>
              <a:rPr lang="en-US" altLang="zh-TW" sz="1100" kern="0" dirty="0"/>
              <a:t>vs </a:t>
            </a:r>
            <a:r>
              <a:rPr lang="zh-TW" altLang="en-US" sz="1100" kern="0" dirty="0"/>
              <a:t> </a:t>
            </a:r>
            <a:r>
              <a:rPr lang="en-US" altLang="zh-TW" sz="1100" kern="0" dirty="0"/>
              <a:t>VD</a:t>
            </a:r>
            <a:r>
              <a:rPr lang="zh-TW" altLang="en-US" sz="1100" kern="0" dirty="0"/>
              <a:t>點現場拍攝影像，人工比對辨識準確率</a:t>
            </a:r>
          </a:p>
          <a:p>
            <a:pPr lvl="3"/>
            <a:r>
              <a:rPr lang="zh-TW" altLang="en-US" sz="1100" kern="0" dirty="0"/>
              <a:t>智慧影像辨識點</a:t>
            </a:r>
          </a:p>
          <a:p>
            <a:pPr lvl="4"/>
            <a:r>
              <a:rPr lang="zh-TW" altLang="en-US" sz="1100" kern="0" dirty="0"/>
              <a:t>智慧影像辨結果 </a:t>
            </a:r>
            <a:r>
              <a:rPr lang="en-US" altLang="zh-TW" sz="1100" kern="0" dirty="0"/>
              <a:t>vs </a:t>
            </a:r>
            <a:r>
              <a:rPr lang="zh-TW" altLang="en-US" sz="1100" kern="0" dirty="0"/>
              <a:t> </a:t>
            </a:r>
            <a:r>
              <a:rPr lang="en-US" altLang="zh-TW" sz="1100" kern="0" dirty="0"/>
              <a:t>CCTV</a:t>
            </a:r>
            <a:r>
              <a:rPr lang="zh-TW" altLang="en-US" sz="1100" kern="0" dirty="0"/>
              <a:t> 錄影影像，人工比對辨識準確率</a:t>
            </a:r>
            <a:endParaRPr lang="en-US" altLang="zh-TW" sz="1100" kern="0" dirty="0"/>
          </a:p>
          <a:p>
            <a:pPr lvl="2"/>
            <a:endParaRPr lang="en-US" altLang="zh-TW" sz="1400" kern="0" dirty="0"/>
          </a:p>
          <a:p>
            <a:pPr marL="914400" lvl="2" indent="0">
              <a:buNone/>
            </a:pPr>
            <a:r>
              <a:rPr lang="en-US" altLang="zh-TW" sz="1400" kern="0" dirty="0"/>
              <a:t>**</a:t>
            </a:r>
            <a:r>
              <a:rPr lang="zh-TW" altLang="en-US" sz="1400" kern="0" dirty="0"/>
              <a:t> 因現有 </a:t>
            </a:r>
            <a:r>
              <a:rPr lang="en-US" altLang="zh-TW" sz="1400" kern="0" dirty="0"/>
              <a:t>VD</a:t>
            </a:r>
            <a:r>
              <a:rPr lang="zh-TW" altLang="en-US" sz="1400" kern="0" dirty="0"/>
              <a:t> 與 </a:t>
            </a:r>
            <a:r>
              <a:rPr lang="en-US" altLang="zh-TW" sz="1400" kern="0" dirty="0"/>
              <a:t>CCTV</a:t>
            </a:r>
            <a:r>
              <a:rPr lang="zh-TW" altLang="en-US" sz="1400" kern="0" dirty="0"/>
              <a:t> 架設點非同一地點</a:t>
            </a:r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390018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KPI_7.</a:t>
            </a:r>
            <a:r>
              <a:rPr lang="zh-TW" altLang="en-US" sz="2800" dirty="0"/>
              <a:t>提升不同交通情境下</a:t>
            </a:r>
            <a:r>
              <a:rPr lang="en-US" altLang="zh-TW" sz="2800" dirty="0"/>
              <a:t>(</a:t>
            </a:r>
            <a:r>
              <a:rPr lang="zh-TW" altLang="en-US" sz="2800" dirty="0"/>
              <a:t>白天</a:t>
            </a:r>
            <a:r>
              <a:rPr lang="en-US" altLang="zh-TW" sz="2800" dirty="0"/>
              <a:t>/</a:t>
            </a:r>
            <a:r>
              <a:rPr lang="zh-TW" altLang="en-US" sz="2800" dirty="0"/>
              <a:t>夜間</a:t>
            </a:r>
            <a:r>
              <a:rPr lang="en-US" altLang="zh-TW" sz="2800" dirty="0"/>
              <a:t>)</a:t>
            </a:r>
            <a:r>
              <a:rPr lang="zh-TW" altLang="en-US" sz="2800" dirty="0"/>
              <a:t>之影像辨識率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白天情境下之</a:t>
            </a:r>
            <a:r>
              <a:rPr lang="en-US" altLang="zh-TW" sz="1600" kern="0" dirty="0"/>
              <a:t>AI</a:t>
            </a:r>
            <a:r>
              <a:rPr lang="zh-TW" altLang="en-US" sz="1600" kern="0" dirty="0"/>
              <a:t>影像辨識率皆高於</a:t>
            </a:r>
            <a:r>
              <a:rPr lang="en-US" altLang="zh-TW" sz="1600" kern="0" dirty="0"/>
              <a:t>90%</a:t>
            </a:r>
            <a:r>
              <a:rPr lang="zh-TW" altLang="en-US" sz="1600" kern="0" dirty="0"/>
              <a:t>以上；夜間情境下之</a:t>
            </a:r>
            <a:r>
              <a:rPr lang="en-US" altLang="zh-TW" sz="1600" kern="0" dirty="0"/>
              <a:t>AI</a:t>
            </a:r>
            <a:r>
              <a:rPr lang="zh-TW" altLang="en-US" sz="1600" kern="0" dirty="0"/>
              <a:t>影像辨識率皆高於</a:t>
            </a:r>
            <a:r>
              <a:rPr lang="en-US" altLang="zh-TW" sz="1600" kern="0" dirty="0"/>
              <a:t>80%</a:t>
            </a:r>
            <a:r>
              <a:rPr lang="zh-TW" altLang="en-US" sz="1600" kern="0" dirty="0"/>
              <a:t>以上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收集試煉期間，試煉場域的錄影影片與智慧影像辨識結果來進行比對，並區分白天與夜間兩種情境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白天與夜間各以</a:t>
            </a:r>
            <a:r>
              <a:rPr lang="en-US" altLang="zh-TW" sz="1400" kern="0" dirty="0"/>
              <a:t>20</a:t>
            </a:r>
            <a:r>
              <a:rPr lang="zh-TW" altLang="en-US" sz="1400" kern="0" dirty="0"/>
              <a:t>分鐘為驗證時間，將錄影影片與智慧影像辨識結果，比對大車、小車的數量差異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500" kern="0" dirty="0"/>
              <a:t>區分白天、晚上兩個時段</a:t>
            </a:r>
            <a:endParaRPr lang="en-US" altLang="zh-TW" sz="1500" kern="0" dirty="0"/>
          </a:p>
          <a:p>
            <a:pPr lvl="2"/>
            <a:r>
              <a:rPr lang="zh-TW" altLang="en-US" sz="1500" kern="0" dirty="0"/>
              <a:t>智慧影像辨識點</a:t>
            </a:r>
          </a:p>
          <a:p>
            <a:pPr lvl="3"/>
            <a:r>
              <a:rPr lang="zh-TW" altLang="en-US" sz="1400" kern="0" dirty="0"/>
              <a:t>智慧影像辨結果 </a:t>
            </a:r>
            <a:r>
              <a:rPr lang="en-US" altLang="zh-TW" sz="1400" kern="0" dirty="0"/>
              <a:t>vs </a:t>
            </a:r>
            <a:r>
              <a:rPr lang="zh-TW" altLang="en-US" sz="1400" kern="0" dirty="0"/>
              <a:t> </a:t>
            </a:r>
            <a:r>
              <a:rPr lang="en-US" altLang="zh-TW" sz="1400" kern="0" dirty="0"/>
              <a:t>CCTV</a:t>
            </a:r>
            <a:r>
              <a:rPr lang="zh-TW" altLang="en-US" sz="1400" kern="0" dirty="0"/>
              <a:t> 錄影影像，人工比對辨識準確率</a:t>
            </a:r>
            <a:endParaRPr lang="en-US" altLang="zh-TW" sz="1400" kern="0" dirty="0"/>
          </a:p>
          <a:p>
            <a:pPr lvl="2"/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3184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KPI_8.</a:t>
            </a:r>
            <a:r>
              <a:rPr lang="zh-TW" altLang="en-US" sz="2800" dirty="0"/>
              <a:t>提升</a:t>
            </a:r>
            <a:r>
              <a:rPr lang="en-US" altLang="zh-TW" sz="2800" dirty="0"/>
              <a:t>AI</a:t>
            </a:r>
            <a:r>
              <a:rPr lang="zh-TW" altLang="en-US" sz="2800" dirty="0"/>
              <a:t>影像偵測轉向車流量偵測之準確率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en-US" altLang="zh-TW" sz="1600" kern="0" dirty="0"/>
              <a:t>AI</a:t>
            </a:r>
            <a:r>
              <a:rPr lang="zh-TW" altLang="en-US" sz="1600" kern="0" dirty="0"/>
              <a:t>影像偵測北上轉向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左轉、右轉</a:t>
            </a:r>
            <a:r>
              <a:rPr lang="en-US" altLang="zh-TW" sz="1600" kern="0" dirty="0"/>
              <a:t>)</a:t>
            </a:r>
            <a:r>
              <a:rPr lang="zh-TW" altLang="en-US" sz="1600" kern="0" dirty="0"/>
              <a:t>車流量辨識率皆高於</a:t>
            </a:r>
            <a:r>
              <a:rPr lang="en-US" altLang="zh-TW" sz="1600" kern="0" dirty="0"/>
              <a:t>80%</a:t>
            </a:r>
            <a:r>
              <a:rPr lang="zh-TW" altLang="en-US" sz="1600" kern="0" dirty="0"/>
              <a:t>以上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收集試煉期間，試煉場域的錄影影片與智慧影像辨識結果來進行比對，並區分白天與夜間兩種情境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單次綠燈時段，針對路口北上方向車流，將錄影影片與智慧影像辨識結果，比對該路口直行車、左轉車、右轉車的數量差異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500" kern="0" dirty="0"/>
              <a:t>三個地點</a:t>
            </a:r>
            <a:endParaRPr lang="en-US" altLang="zh-TW" sz="1500" kern="0" dirty="0"/>
          </a:p>
          <a:p>
            <a:pPr lvl="3"/>
            <a:r>
              <a:rPr lang="zh-TW" altLang="en-US" sz="1100" kern="0" dirty="0"/>
              <a:t>某一時段</a:t>
            </a:r>
            <a:endParaRPr lang="en-US" altLang="zh-TW" sz="1100" kern="0" dirty="0"/>
          </a:p>
          <a:p>
            <a:pPr lvl="4"/>
            <a:r>
              <a:rPr lang="zh-TW" altLang="en-US" sz="1400" kern="0" dirty="0"/>
              <a:t>智慧影像辨結果 </a:t>
            </a:r>
            <a:r>
              <a:rPr lang="en-US" altLang="zh-TW" sz="1400" kern="0" dirty="0"/>
              <a:t>vs </a:t>
            </a:r>
            <a:r>
              <a:rPr lang="zh-TW" altLang="en-US" sz="1400" kern="0" dirty="0"/>
              <a:t> </a:t>
            </a:r>
            <a:r>
              <a:rPr lang="en-US" altLang="zh-TW" sz="1400" kern="0" dirty="0"/>
              <a:t>CCTV</a:t>
            </a:r>
            <a:r>
              <a:rPr lang="zh-TW" altLang="en-US" sz="1400" kern="0" dirty="0"/>
              <a:t> 錄影影像，人工比對辨識準確率</a:t>
            </a:r>
            <a:endParaRPr lang="en-US" altLang="zh-TW" sz="1400" kern="0" dirty="0"/>
          </a:p>
          <a:p>
            <a:pPr lvl="2"/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236441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KPI_9.</a:t>
            </a:r>
            <a:r>
              <a:rPr lang="zh-TW" altLang="en-US" sz="2800" dirty="0"/>
              <a:t>提升</a:t>
            </a:r>
            <a:r>
              <a:rPr lang="en-US" altLang="zh-TW" sz="2800" dirty="0"/>
              <a:t>Edge</a:t>
            </a:r>
            <a:r>
              <a:rPr lang="zh-TW" altLang="en-US" sz="2800" dirty="0"/>
              <a:t>端</a:t>
            </a:r>
            <a:r>
              <a:rPr lang="en-US" altLang="zh-TW" sz="2800" dirty="0"/>
              <a:t>AI</a:t>
            </a:r>
            <a:r>
              <a:rPr lang="zh-TW" altLang="en-US" sz="2800" dirty="0"/>
              <a:t>影像辨識邊緣運算處理速度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物件辨識的處理時間小於</a:t>
            </a:r>
            <a:r>
              <a:rPr lang="en-US" altLang="zh-TW" sz="1600" kern="0" dirty="0"/>
              <a:t>10</a:t>
            </a:r>
            <a:r>
              <a:rPr lang="zh-TW" altLang="en-US" sz="1600" kern="0" dirty="0"/>
              <a:t>秒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收集試煉期間，路口物件辨識處理運算花費時間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針對本計畫的物件辨識種類，收集路口物件辨識處理運算花費時間，檢查每項物件辨識花費時間是否低於</a:t>
            </a:r>
            <a:r>
              <a:rPr lang="en-US" altLang="zh-TW" sz="1400" kern="0" dirty="0"/>
              <a:t>10</a:t>
            </a:r>
            <a:r>
              <a:rPr lang="zh-TW" altLang="en-US" sz="1400" kern="0" dirty="0"/>
              <a:t>秒</a:t>
            </a:r>
            <a:endParaRPr lang="en-US" altLang="zh-TW" sz="1400" kern="0" dirty="0"/>
          </a:p>
          <a:p>
            <a:pPr lvl="2"/>
            <a:endParaRPr lang="en-US" altLang="zh-TW" sz="12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500" kern="0" dirty="0"/>
              <a:t>錄影照片：</a:t>
            </a:r>
            <a:r>
              <a:rPr lang="en-US" altLang="zh-TW" sz="1500" kern="0" dirty="0"/>
              <a:t>18:00:00.050</a:t>
            </a:r>
          </a:p>
          <a:p>
            <a:pPr lvl="2"/>
            <a:r>
              <a:rPr lang="zh-TW" altLang="en-US" sz="1500" kern="0" dirty="0"/>
              <a:t>辨識結果：產出時間</a:t>
            </a:r>
            <a:r>
              <a:rPr lang="en-US" altLang="zh-TW" sz="1500" kern="0" dirty="0"/>
              <a:t>(18:00:00.080)</a:t>
            </a:r>
            <a:r>
              <a:rPr lang="zh-TW" altLang="en-US" sz="1500" kern="0" dirty="0"/>
              <a:t>、物件</a:t>
            </a:r>
            <a:r>
              <a:rPr lang="en-US" altLang="zh-TW" sz="1500" kern="0" dirty="0"/>
              <a:t>ID</a:t>
            </a:r>
            <a:r>
              <a:rPr lang="zh-TW" altLang="en-US" sz="1500" kern="0" dirty="0"/>
              <a:t>、哪種車</a:t>
            </a:r>
          </a:p>
          <a:p>
            <a:pPr lvl="2"/>
            <a:r>
              <a:rPr lang="en-US" altLang="zh-TW" sz="1500" kern="0" dirty="0"/>
              <a:t>==&gt;18:00:00.080 - 18:00:00.050 = 30ms</a:t>
            </a:r>
            <a:endParaRPr lang="en-US" altLang="zh-TW" sz="1400" kern="0" dirty="0"/>
          </a:p>
        </p:txBody>
      </p:sp>
    </p:spTree>
    <p:extLst>
      <p:ext uri="{BB962C8B-B14F-4D97-AF65-F5344CB8AC3E}">
        <p14:creationId xmlns:p14="http://schemas.microsoft.com/office/powerpoint/2010/main" val="385622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800" dirty="0"/>
              <a:t>KPI_10.</a:t>
            </a:r>
            <a:r>
              <a:rPr lang="zh-TW" altLang="en-US" sz="2800" dirty="0"/>
              <a:t>提升特殊車種族群偵測效率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選定錄存影像時間，以匯出影片與照片</a:t>
            </a:r>
            <a:r>
              <a:rPr lang="en-US" altLang="zh-TW" sz="1600" kern="0" dirty="0"/>
              <a:t>(</a:t>
            </a:r>
            <a:r>
              <a:rPr lang="zh-TW" altLang="en-US" sz="1600" kern="0" dirty="0"/>
              <a:t>人工驗證、肉眼比對</a:t>
            </a:r>
            <a:r>
              <a:rPr lang="en-US" altLang="zh-TW" sz="1600" kern="0" dirty="0"/>
              <a:t>)</a:t>
            </a:r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收集試煉期間，試煉場域的錄影影片與智慧影像辨識結果來進行比對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以</a:t>
            </a:r>
            <a:r>
              <a:rPr lang="en-US" altLang="zh-TW" sz="1400" kern="0" dirty="0"/>
              <a:t>20</a:t>
            </a:r>
            <a:r>
              <a:rPr lang="zh-TW" altLang="en-US" sz="1400" kern="0" dirty="0"/>
              <a:t>分鐘為驗證時間，將錄影影片與智慧影像辨識結果，比對：</a:t>
            </a:r>
          </a:p>
          <a:p>
            <a:pPr marL="914400" lvl="2" indent="0">
              <a:buNone/>
            </a:pPr>
            <a:r>
              <a:rPr lang="en-US" altLang="zh-TW" sz="1400" kern="0" dirty="0"/>
              <a:t>1.</a:t>
            </a:r>
            <a:r>
              <a:rPr lang="zh-TW" altLang="en-US" sz="1400" kern="0" dirty="0"/>
              <a:t>監視圈的四個路口：機車、小車、大車、大貨車、大客車</a:t>
            </a:r>
          </a:p>
          <a:p>
            <a:pPr marL="914400" lvl="2" indent="0">
              <a:buNone/>
            </a:pPr>
            <a:r>
              <a:rPr lang="en-US" altLang="zh-TW" sz="1400" kern="0" dirty="0"/>
              <a:t>2.</a:t>
            </a:r>
            <a:r>
              <a:rPr lang="zh-TW" altLang="en-US" sz="1400" kern="0" dirty="0"/>
              <a:t>中仁隧道：大型重型機車</a:t>
            </a:r>
            <a:r>
              <a:rPr lang="en-US" altLang="zh-TW" sz="1400" kern="0" dirty="0"/>
              <a:t>(&gt;250cc</a:t>
            </a:r>
            <a:r>
              <a:rPr lang="zh-TW" altLang="en-US" sz="1400" kern="0" dirty="0"/>
              <a:t>，黃底黑字車牌、紅底白字車牌</a:t>
            </a:r>
            <a:r>
              <a:rPr lang="en-US" altLang="zh-TW" sz="1400" kern="0" dirty="0"/>
              <a:t>)</a:t>
            </a:r>
          </a:p>
          <a:p>
            <a:pPr marL="914400" lvl="2" indent="0">
              <a:buNone/>
            </a:pPr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400" kern="0" dirty="0"/>
              <a:t>地點如上</a:t>
            </a:r>
            <a:endParaRPr lang="en-US" altLang="zh-TW" sz="1400" kern="0" dirty="0"/>
          </a:p>
          <a:p>
            <a:pPr lvl="3"/>
            <a:r>
              <a:rPr lang="zh-TW" altLang="en-US" sz="1200" kern="0" dirty="0"/>
              <a:t>智慧影像辨結果 </a:t>
            </a:r>
            <a:r>
              <a:rPr lang="en-US" altLang="zh-TW" sz="1200" kern="0" dirty="0"/>
              <a:t>vs </a:t>
            </a:r>
            <a:r>
              <a:rPr lang="zh-TW" altLang="en-US" sz="1200" kern="0" dirty="0"/>
              <a:t> </a:t>
            </a:r>
            <a:r>
              <a:rPr lang="en-US" altLang="zh-TW" sz="1200" kern="0" dirty="0"/>
              <a:t>CCTV</a:t>
            </a:r>
            <a:r>
              <a:rPr lang="zh-TW" altLang="en-US" sz="1200" kern="0" dirty="0"/>
              <a:t> 錄影影像，人工比對辨識準確率</a:t>
            </a:r>
            <a:endParaRPr lang="en-US" altLang="zh-TW" sz="1200" kern="0" dirty="0"/>
          </a:p>
          <a:p>
            <a:pPr marL="914400" lvl="2" indent="0">
              <a:buNone/>
            </a:pPr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206671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KPI_</a:t>
            </a:r>
            <a:r>
              <a:rPr lang="zh-TW" altLang="en-US" sz="2400" dirty="0"/>
              <a:t>服務體驗人次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en-US" altLang="zh-TW" sz="1600" dirty="0"/>
              <a:t> 11.</a:t>
            </a:r>
            <a:r>
              <a:rPr lang="zh-TW" altLang="en-US" sz="1600" dirty="0"/>
              <a:t>連續假期尖峰時段每小時服務體驗人次大</a:t>
            </a:r>
            <a:r>
              <a:rPr lang="en-US" altLang="zh-TW" sz="1600" dirty="0"/>
              <a:t>1,000</a:t>
            </a:r>
            <a:r>
              <a:rPr lang="zh-TW" altLang="en-US" sz="1600" dirty="0"/>
              <a:t>人次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en-US" altLang="zh-TW" sz="1400" kern="0" dirty="0"/>
              <a:t>1.</a:t>
            </a:r>
            <a:r>
              <a:rPr lang="zh-TW" altLang="en-US" sz="1400" kern="0" dirty="0"/>
              <a:t>利用公路總局「交通資料庫」的數據來推算通過本試煉場域的每小時車流量</a:t>
            </a:r>
          </a:p>
          <a:p>
            <a:pPr lvl="2"/>
            <a:r>
              <a:rPr lang="en-US" altLang="zh-TW" sz="1400" kern="0" dirty="0"/>
              <a:t>2.</a:t>
            </a:r>
            <a:r>
              <a:rPr lang="zh-TW" altLang="en-US" sz="1400" kern="0" dirty="0"/>
              <a:t>每一台小車平均以</a:t>
            </a:r>
            <a:r>
              <a:rPr lang="en-US" altLang="zh-TW" sz="1400" kern="0" dirty="0"/>
              <a:t>2</a:t>
            </a:r>
            <a:r>
              <a:rPr lang="zh-TW" altLang="en-US" sz="1400" kern="0" dirty="0"/>
              <a:t>個服務體驗人次來計算</a:t>
            </a:r>
          </a:p>
          <a:p>
            <a:pPr lvl="2"/>
            <a:r>
              <a:rPr lang="en-US" altLang="zh-TW" sz="1400" kern="0" dirty="0"/>
              <a:t>3.</a:t>
            </a:r>
            <a:r>
              <a:rPr lang="zh-TW" altLang="en-US" sz="1400" kern="0" dirty="0"/>
              <a:t>每一台大客車平均以</a:t>
            </a:r>
            <a:r>
              <a:rPr lang="en-US" altLang="zh-TW" sz="1400" kern="0" dirty="0"/>
              <a:t>10</a:t>
            </a:r>
            <a:r>
              <a:rPr lang="zh-TW" altLang="en-US" sz="1400" kern="0" dirty="0"/>
              <a:t>個服務體驗人次來計算</a:t>
            </a:r>
          </a:p>
          <a:p>
            <a:pPr lvl="2"/>
            <a:r>
              <a:rPr lang="en-US" altLang="zh-TW" sz="1400" kern="0" dirty="0"/>
              <a:t>4.</a:t>
            </a:r>
            <a:r>
              <a:rPr lang="zh-TW" altLang="en-US" sz="1400" kern="0" dirty="0"/>
              <a:t>每一台大貨車、機車平均以</a:t>
            </a:r>
            <a:r>
              <a:rPr lang="en-US" altLang="zh-TW" sz="1400" kern="0" dirty="0"/>
              <a:t>1</a:t>
            </a:r>
            <a:r>
              <a:rPr lang="zh-TW" altLang="en-US" sz="1400" kern="0" dirty="0"/>
              <a:t>個服務體驗人次來計算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於連續假期北上尖峰時段，計算</a:t>
            </a:r>
            <a:r>
              <a:rPr lang="zh-TW" altLang="en-US" sz="1400" u="sng" kern="0" dirty="0"/>
              <a:t>每小時</a:t>
            </a:r>
            <a:r>
              <a:rPr lang="zh-TW" altLang="en-US" sz="1400" kern="0" dirty="0"/>
              <a:t>的車流量</a:t>
            </a:r>
            <a:r>
              <a:rPr lang="en-US" altLang="zh-TW" sz="1400" kern="0" dirty="0"/>
              <a:t>(=</a:t>
            </a:r>
            <a:r>
              <a:rPr lang="zh-TW" altLang="en-US" sz="1400" kern="0" dirty="0"/>
              <a:t>服務體驗人次</a:t>
            </a:r>
            <a:r>
              <a:rPr lang="en-US" altLang="zh-TW" sz="1400" kern="0" dirty="0"/>
              <a:t>)</a:t>
            </a:r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400" kern="0" dirty="0"/>
              <a:t>選一個連續假期</a:t>
            </a:r>
            <a:endParaRPr lang="en-US" altLang="zh-TW" sz="1400" kern="0" dirty="0"/>
          </a:p>
          <a:p>
            <a:pPr lvl="3"/>
            <a:r>
              <a:rPr lang="en-US" altLang="zh-TW" sz="1200" kern="0" dirty="0"/>
              <a:t>VD</a:t>
            </a:r>
            <a:r>
              <a:rPr lang="zh-TW" altLang="en-US" sz="1200" kern="0" dirty="0"/>
              <a:t> 統計值 </a:t>
            </a:r>
            <a:r>
              <a:rPr lang="en-US" altLang="zh-TW" sz="1200" kern="0" dirty="0"/>
              <a:t>(</a:t>
            </a:r>
            <a:r>
              <a:rPr lang="zh-TW" altLang="en-US" sz="1200" kern="0" dirty="0"/>
              <a:t>備案：智慧影像辨結果 </a:t>
            </a:r>
            <a:r>
              <a:rPr lang="en-US" altLang="zh-TW" sz="1200" kern="0" dirty="0"/>
              <a:t>)</a:t>
            </a:r>
          </a:p>
          <a:p>
            <a:pPr lvl="3"/>
            <a:endParaRPr lang="en-US" altLang="zh-TW" sz="800" kern="0" dirty="0"/>
          </a:p>
        </p:txBody>
      </p:sp>
    </p:spTree>
    <p:extLst>
      <p:ext uri="{BB962C8B-B14F-4D97-AF65-F5344CB8AC3E}">
        <p14:creationId xmlns:p14="http://schemas.microsoft.com/office/powerpoint/2010/main" val="30708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400" dirty="0"/>
              <a:t>KPI_</a:t>
            </a:r>
            <a:r>
              <a:rPr lang="zh-TW" altLang="en-US" sz="2400" dirty="0"/>
              <a:t>服務滿意度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en-US" altLang="zh-TW" sz="1600" dirty="0"/>
              <a:t> 12.</a:t>
            </a:r>
            <a:r>
              <a:rPr lang="zh-TW" altLang="en-US" sz="1600" dirty="0"/>
              <a:t>針對場域範圍內在連續假期尖峰時刻內監管機關對於透過</a:t>
            </a:r>
            <a:r>
              <a:rPr lang="en-US" altLang="zh-TW" sz="1600" dirty="0" err="1"/>
              <a:t>AIoT</a:t>
            </a:r>
            <a:r>
              <a:rPr lang="zh-TW" altLang="en-US" sz="1600" dirty="0"/>
              <a:t>平台管理路廊順暢服務效率較導入服務前提升</a:t>
            </a:r>
            <a:r>
              <a:rPr lang="en-US" altLang="zh-TW" sz="1600" dirty="0"/>
              <a:t>10%</a:t>
            </a:r>
            <a:r>
              <a:rPr lang="zh-TW" altLang="en-US" sz="1600" dirty="0"/>
              <a:t>流率以上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400" kern="0" dirty="0"/>
              <a:t>計算說明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利用公路總局「交通資料庫」的數據來推算連續假期的車速</a:t>
            </a:r>
          </a:p>
          <a:p>
            <a:pPr lvl="1"/>
            <a:r>
              <a:rPr lang="zh-TW" altLang="en-US" sz="1400" kern="0" dirty="0"/>
              <a:t>查證方式</a:t>
            </a:r>
            <a:r>
              <a:rPr lang="en-US" altLang="zh-TW" sz="1400" kern="0" dirty="0"/>
              <a:t>:</a:t>
            </a:r>
          </a:p>
          <a:p>
            <a:pPr lvl="2"/>
            <a:r>
              <a:rPr lang="zh-TW" altLang="en-US" sz="1400" kern="0" dirty="0"/>
              <a:t>比對科專計畫機制導入前後的連續假期</a:t>
            </a:r>
            <a:r>
              <a:rPr lang="zh-TW" altLang="en-US" sz="1400" u="sng" kern="0" dirty="0"/>
              <a:t>每小時</a:t>
            </a:r>
            <a:r>
              <a:rPr lang="zh-TW" altLang="en-US" sz="1400" kern="0" dirty="0"/>
              <a:t>的車速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400" kern="0" dirty="0"/>
              <a:t>實作：</a:t>
            </a:r>
            <a:endParaRPr lang="en-US" altLang="zh-TW" sz="1400" kern="0" dirty="0"/>
          </a:p>
          <a:p>
            <a:pPr lvl="2"/>
            <a:r>
              <a:rPr lang="zh-TW" altLang="en-US" sz="1400" kern="0" dirty="0"/>
              <a:t>選一個連續假期</a:t>
            </a:r>
            <a:endParaRPr lang="en-US" altLang="zh-TW" sz="1400" kern="0" dirty="0"/>
          </a:p>
          <a:p>
            <a:pPr lvl="3"/>
            <a:r>
              <a:rPr lang="zh-TW" altLang="en-US" sz="1000" kern="0" dirty="0"/>
              <a:t>無智慧號控 </a:t>
            </a:r>
            <a:r>
              <a:rPr lang="en-US" altLang="zh-TW" sz="1000" kern="0" dirty="0"/>
              <a:t>&amp; </a:t>
            </a:r>
            <a:r>
              <a:rPr lang="zh-TW" altLang="en-US" sz="1000" kern="0" dirty="0"/>
              <a:t>有智慧號控</a:t>
            </a:r>
            <a:endParaRPr lang="en-US" altLang="zh-TW" sz="1000" kern="0" dirty="0"/>
          </a:p>
          <a:p>
            <a:pPr lvl="4"/>
            <a:r>
              <a:rPr lang="en-US" altLang="zh-TW" sz="1200" kern="0" dirty="0"/>
              <a:t>VD</a:t>
            </a:r>
            <a:r>
              <a:rPr lang="zh-TW" altLang="en-US" sz="1200" kern="0" dirty="0"/>
              <a:t> 的車速</a:t>
            </a:r>
            <a:endParaRPr lang="en-US" altLang="zh-TW" sz="1200" kern="0" dirty="0"/>
          </a:p>
          <a:p>
            <a:pPr lvl="4"/>
            <a:endParaRPr lang="en-US" altLang="zh-TW" sz="1200" kern="0" dirty="0"/>
          </a:p>
          <a:p>
            <a:pPr lvl="3"/>
            <a:endParaRPr lang="en-US" altLang="zh-TW" sz="1200" kern="0" dirty="0"/>
          </a:p>
          <a:p>
            <a:pPr lvl="2"/>
            <a:endParaRPr lang="en-US" altLang="zh-TW" sz="1200" kern="0" dirty="0"/>
          </a:p>
        </p:txBody>
      </p:sp>
    </p:spTree>
    <p:extLst>
      <p:ext uri="{BB962C8B-B14F-4D97-AF65-F5344CB8AC3E}">
        <p14:creationId xmlns:p14="http://schemas.microsoft.com/office/powerpoint/2010/main" val="295029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753C3E05-BEE1-49B2-8E78-9C9535EA53E9}"/>
              </a:ext>
            </a:extLst>
          </p:cNvPr>
          <p:cNvSpPr txBox="1">
            <a:spLocks/>
          </p:cNvSpPr>
          <p:nvPr/>
        </p:nvSpPr>
        <p:spPr>
          <a:xfrm>
            <a:off x="252000" y="265113"/>
            <a:ext cx="8640000" cy="6858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sz="2800" kern="0" dirty="0"/>
              <a:t>KPI</a:t>
            </a:r>
            <a:r>
              <a:rPr lang="zh-TW" altLang="en-US" sz="2800" kern="0" dirty="0"/>
              <a:t>驗證查詢畫面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B475F0-4C93-4A81-B23E-F15666F7E67A}"/>
              </a:ext>
            </a:extLst>
          </p:cNvPr>
          <p:cNvSpPr txBox="1"/>
          <p:nvPr/>
        </p:nvSpPr>
        <p:spPr>
          <a:xfrm>
            <a:off x="1234893" y="1067411"/>
            <a:ext cx="61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5G</a:t>
            </a:r>
            <a:r>
              <a:rPr lang="zh-TW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整合</a:t>
            </a:r>
            <a:r>
              <a:rPr lang="en-US" altLang="zh-TW" sz="1800" kern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AIoT</a:t>
            </a:r>
            <a:r>
              <a:rPr lang="zh-TW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應用於智慧交通控制與管理平台</a:t>
            </a:r>
            <a:r>
              <a:rPr lang="en-US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KPI</a:t>
            </a:r>
            <a:r>
              <a:rPr lang="zh-TW" altLang="en-US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查證</a:t>
            </a:r>
            <a:endParaRPr lang="zh-TW" altLang="en-US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C5C9AB2-8358-467C-8ADB-CAF73BBBAC1E}"/>
              </a:ext>
            </a:extLst>
          </p:cNvPr>
          <p:cNvCxnSpPr>
            <a:cxnSpLocks/>
          </p:cNvCxnSpPr>
          <p:nvPr/>
        </p:nvCxnSpPr>
        <p:spPr>
          <a:xfrm>
            <a:off x="1305603" y="1432084"/>
            <a:ext cx="60400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99ACC8-EC6F-4E46-9658-0E5B549E0C0E}"/>
              </a:ext>
            </a:extLst>
          </p:cNvPr>
          <p:cNvSpPr txBox="1"/>
          <p:nvPr/>
        </p:nvSpPr>
        <p:spPr>
          <a:xfrm>
            <a:off x="1405186" y="2024946"/>
            <a:ext cx="7181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查證類別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487F00E7-586A-4236-BC63-620710A726BA}"/>
              </a:ext>
            </a:extLst>
          </p:cNvPr>
          <p:cNvGrpSpPr/>
          <p:nvPr/>
        </p:nvGrpSpPr>
        <p:grpSpPr>
          <a:xfrm>
            <a:off x="1405186" y="2300116"/>
            <a:ext cx="4838092" cy="316523"/>
            <a:chOff x="1279281" y="1671525"/>
            <a:chExt cx="2781593" cy="31652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C1DB4E9-83FF-41F7-B335-126B486FC5EA}"/>
                </a:ext>
              </a:extLst>
            </p:cNvPr>
            <p:cNvSpPr/>
            <p:nvPr/>
          </p:nvSpPr>
          <p:spPr>
            <a:xfrm>
              <a:off x="1279281" y="1671525"/>
              <a:ext cx="2781593" cy="3165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下拉選單</a:t>
              </a:r>
            </a:p>
          </p:txBody>
        </p: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DC6DF397-F593-4F52-86CD-ADC1521BDB0A}"/>
                </a:ext>
              </a:extLst>
            </p:cNvPr>
            <p:cNvSpPr/>
            <p:nvPr/>
          </p:nvSpPr>
          <p:spPr>
            <a:xfrm rot="10800000">
              <a:off x="3937362" y="1799026"/>
              <a:ext cx="55517" cy="61791"/>
            </a:xfrm>
            <a:prstGeom prst="triangle">
              <a:avLst/>
            </a:prstGeom>
            <a:solidFill>
              <a:srgbClr val="55555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圓角矩形 62">
            <a:extLst>
              <a:ext uri="{FF2B5EF4-FFF2-40B4-BE49-F238E27FC236}">
                <a16:creationId xmlns:a16="http://schemas.microsoft.com/office/drawing/2014/main" id="{E8FA20B3-3521-47CA-90D8-1842B4C739F9}"/>
              </a:ext>
            </a:extLst>
          </p:cNvPr>
          <p:cNvSpPr/>
          <p:nvPr/>
        </p:nvSpPr>
        <p:spPr>
          <a:xfrm>
            <a:off x="1405186" y="1531153"/>
            <a:ext cx="1080000" cy="324000"/>
          </a:xfrm>
          <a:prstGeom prst="roundRect">
            <a:avLst>
              <a:gd name="adj" fmla="val 7597"/>
            </a:avLst>
          </a:prstGeom>
          <a:solidFill>
            <a:srgbClr val="5BC0DE"/>
          </a:solidFill>
          <a:ln>
            <a:solidFill>
              <a:srgbClr val="46B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匯出結果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9B7218-D0D2-4984-B0EB-1BB38300BDCC}"/>
              </a:ext>
            </a:extLst>
          </p:cNvPr>
          <p:cNvSpPr txBox="1"/>
          <p:nvPr/>
        </p:nvSpPr>
        <p:spPr>
          <a:xfrm>
            <a:off x="1420647" y="2818387"/>
            <a:ext cx="7181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報告清單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0E1C70A-B640-40AD-A490-3B23E6E89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5707"/>
              </p:ext>
            </p:extLst>
          </p:nvPr>
        </p:nvGraphicFramePr>
        <p:xfrm>
          <a:off x="1405186" y="3103763"/>
          <a:ext cx="6308022" cy="16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278">
                  <a:extLst>
                    <a:ext uri="{9D8B030D-6E8A-4147-A177-3AD203B41FA5}">
                      <a16:colId xmlns:a16="http://schemas.microsoft.com/office/drawing/2014/main" val="468905181"/>
                    </a:ext>
                  </a:extLst>
                </a:gridCol>
                <a:gridCol w="2836788">
                  <a:extLst>
                    <a:ext uri="{9D8B030D-6E8A-4147-A177-3AD203B41FA5}">
                      <a16:colId xmlns:a16="http://schemas.microsoft.com/office/drawing/2014/main" val="744048983"/>
                    </a:ext>
                  </a:extLst>
                </a:gridCol>
                <a:gridCol w="2058956">
                  <a:extLst>
                    <a:ext uri="{9D8B030D-6E8A-4147-A177-3AD203B41FA5}">
                      <a16:colId xmlns:a16="http://schemas.microsoft.com/office/drawing/2014/main" val="1353034099"/>
                    </a:ext>
                  </a:extLst>
                </a:gridCol>
              </a:tblGrid>
              <a:tr h="417420">
                <a:tc>
                  <a:txBody>
                    <a:bodyPr/>
                    <a:lstStyle/>
                    <a:p>
                      <a:r>
                        <a:rPr lang="zh-TW" altLang="en-US" dirty="0"/>
                        <a:t>報告序號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報告上傳日期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連結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75053"/>
                  </a:ext>
                </a:extLst>
              </a:tr>
              <a:tr h="4174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553867"/>
                  </a:ext>
                </a:extLst>
              </a:tr>
              <a:tr h="41742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23862"/>
                  </a:ext>
                </a:extLst>
              </a:tr>
              <a:tr h="41742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00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33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 bwMode="auto">
          <a:xfrm>
            <a:off x="3822267" y="1153114"/>
            <a:ext cx="5111843" cy="3370760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Intelligent Control Center</a:t>
            </a: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r>
              <a:rPr lang="zh-TW" altLang="en-US" dirty="0"/>
              <a:t> </a:t>
            </a:r>
            <a:r>
              <a:rPr lang="en-US" altLang="zh-TW" dirty="0"/>
              <a:t>Function Block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cxnSp>
        <p:nvCxnSpPr>
          <p:cNvPr id="7" name="直線單箭頭接點 6"/>
          <p:cNvCxnSpPr>
            <a:stCxn id="14" idx="1"/>
            <a:endCxn id="13" idx="3"/>
          </p:cNvCxnSpPr>
          <p:nvPr/>
        </p:nvCxnSpPr>
        <p:spPr bwMode="auto">
          <a:xfrm flipH="1">
            <a:off x="1567644" y="3605697"/>
            <a:ext cx="2410066" cy="397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 bwMode="auto">
          <a:xfrm>
            <a:off x="914869" y="313746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Edge Device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977710" y="31334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914869" y="47537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Opus5G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肘形接點 17"/>
          <p:cNvCxnSpPr>
            <a:stCxn id="14" idx="1"/>
            <a:endCxn id="17" idx="3"/>
          </p:cNvCxnSpPr>
          <p:nvPr/>
        </p:nvCxnSpPr>
        <p:spPr bwMode="auto">
          <a:xfrm rot="10800000" flipV="1">
            <a:off x="1567644" y="3605697"/>
            <a:ext cx="2410066" cy="1620300"/>
          </a:xfrm>
          <a:prstGeom prst="bentConnector3">
            <a:avLst>
              <a:gd name="adj1" fmla="val 23916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914869" y="158463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公總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</p:txBody>
      </p:sp>
      <p:cxnSp>
        <p:nvCxnSpPr>
          <p:cNvPr id="22" name="肘形接點 21"/>
          <p:cNvCxnSpPr>
            <a:stCxn id="14" idx="1"/>
            <a:endCxn id="21" idx="3"/>
          </p:cNvCxnSpPr>
          <p:nvPr/>
        </p:nvCxnSpPr>
        <p:spPr bwMode="auto">
          <a:xfrm rot="10800000">
            <a:off x="1567644" y="2056837"/>
            <a:ext cx="2410066" cy="1548860"/>
          </a:xfrm>
          <a:prstGeom prst="bentConnector3">
            <a:avLst>
              <a:gd name="adj1" fmla="val 23916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 bwMode="auto">
          <a:xfrm>
            <a:off x="3980808" y="1625311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8137318" y="1625311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傳輸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7098192" y="1625311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6059064" y="1625311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路廊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顯示區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5019936" y="1614401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</a:p>
        </p:txBody>
      </p:sp>
      <p:sp>
        <p:nvSpPr>
          <p:cNvPr id="42" name="矩形 41"/>
          <p:cNvSpPr/>
          <p:nvPr/>
        </p:nvSpPr>
        <p:spPr bwMode="auto">
          <a:xfrm>
            <a:off x="6059063" y="31334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CCTV</a:t>
            </a: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顯示元件</a:t>
            </a:r>
          </a:p>
        </p:txBody>
      </p:sp>
      <p:cxnSp>
        <p:nvCxnSpPr>
          <p:cNvPr id="43" name="直線單箭頭接點 42"/>
          <p:cNvCxnSpPr>
            <a:stCxn id="42" idx="0"/>
            <a:endCxn id="39" idx="2"/>
          </p:cNvCxnSpPr>
          <p:nvPr/>
        </p:nvCxnSpPr>
        <p:spPr bwMode="auto">
          <a:xfrm flipV="1">
            <a:off x="6385451" y="2569706"/>
            <a:ext cx="1" cy="563793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 bwMode="auto">
          <a:xfrm>
            <a:off x="7098191" y="31334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8137318" y="31334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49" name="矩形 48"/>
          <p:cNvSpPr/>
          <p:nvPr/>
        </p:nvSpPr>
        <p:spPr bwMode="auto">
          <a:xfrm>
            <a:off x="5019936" y="3133499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5019935" y="4945094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號控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</a:p>
        </p:txBody>
      </p:sp>
      <p:cxnSp>
        <p:nvCxnSpPr>
          <p:cNvPr id="52" name="直線單箭頭接點 51"/>
          <p:cNvCxnSpPr/>
          <p:nvPr/>
        </p:nvCxnSpPr>
        <p:spPr bwMode="auto">
          <a:xfrm flipV="1">
            <a:off x="5165983" y="4077894"/>
            <a:ext cx="1" cy="86720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9" idx="1"/>
            <a:endCxn id="14" idx="3"/>
          </p:cNvCxnSpPr>
          <p:nvPr/>
        </p:nvCxnSpPr>
        <p:spPr bwMode="auto">
          <a:xfrm flipH="1">
            <a:off x="4630485" y="3605697"/>
            <a:ext cx="389451" cy="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 bwMode="auto">
          <a:xfrm>
            <a:off x="5496723" y="4065514"/>
            <a:ext cx="1" cy="86720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41" idx="2"/>
            <a:endCxn id="49" idx="0"/>
          </p:cNvCxnSpPr>
          <p:nvPr/>
        </p:nvCxnSpPr>
        <p:spPr bwMode="auto">
          <a:xfrm>
            <a:off x="5346324" y="2558796"/>
            <a:ext cx="0" cy="574703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肘形接點 64"/>
          <p:cNvCxnSpPr>
            <a:stCxn id="36" idx="2"/>
            <a:endCxn id="49" idx="0"/>
          </p:cNvCxnSpPr>
          <p:nvPr/>
        </p:nvCxnSpPr>
        <p:spPr bwMode="auto">
          <a:xfrm rot="16200000" flipH="1">
            <a:off x="4544864" y="2332038"/>
            <a:ext cx="563793" cy="1039128"/>
          </a:xfrm>
          <a:prstGeom prst="bentConnector3">
            <a:avLst>
              <a:gd name="adj1" fmla="val 50000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39" idx="1"/>
            <a:endCxn id="49" idx="3"/>
          </p:cNvCxnSpPr>
          <p:nvPr/>
        </p:nvCxnSpPr>
        <p:spPr bwMode="auto">
          <a:xfrm rot="10800000" flipV="1">
            <a:off x="5672712" y="2097509"/>
            <a:ext cx="386353" cy="1508188"/>
          </a:xfrm>
          <a:prstGeom prst="bentConnector3">
            <a:avLst>
              <a:gd name="adj1" fmla="val 50000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F75D036-8B88-400E-8CC0-EA1701438BF3}"/>
              </a:ext>
            </a:extLst>
          </p:cNvPr>
          <p:cNvSpPr/>
          <p:nvPr/>
        </p:nvSpPr>
        <p:spPr bwMode="auto">
          <a:xfrm>
            <a:off x="6059063" y="4945094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中心機房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NVR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CB4C442-5068-484C-8887-7E7AE57DA576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 bwMode="auto">
          <a:xfrm flipV="1">
            <a:off x="6385451" y="4077894"/>
            <a:ext cx="0" cy="867200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5F1BF6A-0ECF-4CD6-9E47-7CD5ABB8D6FE}"/>
              </a:ext>
            </a:extLst>
          </p:cNvPr>
          <p:cNvSpPr txBox="1"/>
          <p:nvPr/>
        </p:nvSpPr>
        <p:spPr>
          <a:xfrm>
            <a:off x="1572355" y="3613316"/>
            <a:ext cx="175729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設備狀況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(CCTV</a:t>
            </a: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車輛種類、數量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車牌辨識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中仁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路口車流量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路口停等長度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路口車流速度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路口轉向率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</a:t>
            </a: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個路口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D8A7573-FE05-4931-9320-C3869F20EDB9}"/>
              </a:ext>
            </a:extLst>
          </p:cNvPr>
          <p:cNvSpPr txBox="1"/>
          <p:nvPr/>
        </p:nvSpPr>
        <p:spPr>
          <a:xfrm>
            <a:off x="1567643" y="5220322"/>
            <a:ext cx="175729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設備狀況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網路延遲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5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上行頻寬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(Mbps)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下載頻寬</a:t>
            </a: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(Mbps)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傳輸速率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頻寬使用率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封包遺失率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平均延遲時間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設備可用率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0A6C262-66E7-45DD-9965-D4B879D3C58F}"/>
              </a:ext>
            </a:extLst>
          </p:cNvPr>
          <p:cNvSpPr txBox="1"/>
          <p:nvPr/>
        </p:nvSpPr>
        <p:spPr>
          <a:xfrm>
            <a:off x="1567643" y="2072076"/>
            <a:ext cx="17572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VD</a:t>
            </a: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05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路段即時路況動態</a:t>
            </a:r>
            <a:endParaRPr lang="en-US" altLang="zh-TW" sz="105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A651352-6357-4A84-A7B5-1AC609C38639}"/>
              </a:ext>
            </a:extLst>
          </p:cNvPr>
          <p:cNvSpPr txBox="1"/>
          <p:nvPr/>
        </p:nvSpPr>
        <p:spPr>
          <a:xfrm>
            <a:off x="3935234" y="4509111"/>
            <a:ext cx="14250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路口車流量</a:t>
            </a:r>
            <a:endParaRPr lang="en-US" altLang="zh-TW" dirty="0"/>
          </a:p>
          <a:p>
            <a:r>
              <a:rPr lang="zh-TW" altLang="en-US" dirty="0"/>
              <a:t>路口停等長度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9992D11-B5D1-415D-A8B8-1F59DFB0443E}"/>
              </a:ext>
            </a:extLst>
          </p:cNvPr>
          <p:cNvSpPr txBox="1"/>
          <p:nvPr/>
        </p:nvSpPr>
        <p:spPr>
          <a:xfrm>
            <a:off x="5424890" y="4553978"/>
            <a:ext cx="7457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indent="0">
              <a:buNone/>
            </a:pPr>
            <a:r>
              <a:rPr lang="zh-TW" altLang="en-US"/>
              <a:t>號控秒數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581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E84C14-4055-430C-83F7-5EF02CEF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35-363F-4CE2-98BE-6160801AD07A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B4BB1B-313D-4005-88CD-B146393F5D45}"/>
              </a:ext>
            </a:extLst>
          </p:cNvPr>
          <p:cNvSpPr txBox="1"/>
          <p:nvPr/>
        </p:nvSpPr>
        <p:spPr>
          <a:xfrm>
            <a:off x="1234893" y="1067411"/>
            <a:ext cx="61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5G</a:t>
            </a:r>
            <a:r>
              <a:rPr lang="zh-TW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整合</a:t>
            </a:r>
            <a:r>
              <a:rPr lang="en-US" altLang="zh-TW" sz="1800" kern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AIoT</a:t>
            </a:r>
            <a:r>
              <a:rPr lang="zh-TW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應用於智慧交通控制與管理平台</a:t>
            </a:r>
            <a:r>
              <a:rPr lang="en-US" altLang="zh-TW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KPI</a:t>
            </a:r>
            <a:r>
              <a:rPr lang="zh-TW" altLang="en-US" sz="1800" kern="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查證</a:t>
            </a:r>
            <a:endParaRPr lang="zh-TW" altLang="en-US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2077F2-77BD-4E9D-BFD9-D88D77A7BE4D}"/>
              </a:ext>
            </a:extLst>
          </p:cNvPr>
          <p:cNvSpPr txBox="1"/>
          <p:nvPr/>
        </p:nvSpPr>
        <p:spPr>
          <a:xfrm>
            <a:off x="1405186" y="2024946"/>
            <a:ext cx="7181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查證類別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541B1D6-B014-4451-BEA0-415476CB5277}"/>
              </a:ext>
            </a:extLst>
          </p:cNvPr>
          <p:cNvGrpSpPr/>
          <p:nvPr/>
        </p:nvGrpSpPr>
        <p:grpSpPr>
          <a:xfrm>
            <a:off x="1405186" y="2300116"/>
            <a:ext cx="4838092" cy="316523"/>
            <a:chOff x="1279281" y="1671525"/>
            <a:chExt cx="2781593" cy="3165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98D5D2F-A9D6-4FEB-9211-C158DCF1D46D}"/>
                </a:ext>
              </a:extLst>
            </p:cNvPr>
            <p:cNvSpPr/>
            <p:nvPr/>
          </p:nvSpPr>
          <p:spPr>
            <a:xfrm>
              <a:off x="1279281" y="1671525"/>
              <a:ext cx="2781593" cy="3165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下拉選單</a:t>
              </a: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0D6461E-E4B1-42E4-8807-494EA81D65F5}"/>
                </a:ext>
              </a:extLst>
            </p:cNvPr>
            <p:cNvSpPr/>
            <p:nvPr/>
          </p:nvSpPr>
          <p:spPr>
            <a:xfrm rot="10800000">
              <a:off x="3937362" y="1799026"/>
              <a:ext cx="55517" cy="61791"/>
            </a:xfrm>
            <a:prstGeom prst="triangle">
              <a:avLst/>
            </a:prstGeom>
            <a:solidFill>
              <a:srgbClr val="55555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114AD16-1B20-4BAF-A158-009282CB484E}"/>
              </a:ext>
            </a:extLst>
          </p:cNvPr>
          <p:cNvGrpSpPr/>
          <p:nvPr/>
        </p:nvGrpSpPr>
        <p:grpSpPr>
          <a:xfrm>
            <a:off x="1405186" y="2838028"/>
            <a:ext cx="3602530" cy="324001"/>
            <a:chOff x="3682600" y="2067172"/>
            <a:chExt cx="3602530" cy="32400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8B8661-5FDE-4844-8828-5D8C8F68E2E8}"/>
                </a:ext>
              </a:extLst>
            </p:cNvPr>
            <p:cNvSpPr/>
            <p:nvPr/>
          </p:nvSpPr>
          <p:spPr>
            <a:xfrm>
              <a:off x="3682600" y="2067173"/>
              <a:ext cx="1188000" cy="32400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D3D3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>
                  <a:solidFill>
                    <a:srgbClr val="A39FA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唯讀</a:t>
              </a:r>
            </a:p>
          </p:txBody>
        </p:sp>
        <p:sp>
          <p:nvSpPr>
            <p:cNvPr id="13" name="圓角矩形 128">
              <a:extLst>
                <a:ext uri="{FF2B5EF4-FFF2-40B4-BE49-F238E27FC236}">
                  <a16:creationId xmlns:a16="http://schemas.microsoft.com/office/drawing/2014/main" id="{46FD6FB8-DAC5-4EDB-8289-23D0398744DD}"/>
                </a:ext>
              </a:extLst>
            </p:cNvPr>
            <p:cNvSpPr/>
            <p:nvPr/>
          </p:nvSpPr>
          <p:spPr>
            <a:xfrm>
              <a:off x="5085667" y="2067172"/>
              <a:ext cx="1296000" cy="324000"/>
            </a:xfrm>
            <a:prstGeom prst="roundRect">
              <a:avLst>
                <a:gd name="adj" fmla="val 7597"/>
              </a:avLst>
            </a:prstGeom>
            <a:solidFill>
              <a:srgbClr val="5BC0DE"/>
            </a:solidFill>
            <a:ln>
              <a:solidFill>
                <a:srgbClr val="46B8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瀏覽台新檔案</a:t>
              </a:r>
            </a:p>
          </p:txBody>
        </p:sp>
        <p:sp>
          <p:nvSpPr>
            <p:cNvPr id="14" name="圓角矩形 128">
              <a:extLst>
                <a:ext uri="{FF2B5EF4-FFF2-40B4-BE49-F238E27FC236}">
                  <a16:creationId xmlns:a16="http://schemas.microsoft.com/office/drawing/2014/main" id="{D52B7034-D2FA-4C23-A481-425227605B7D}"/>
                </a:ext>
              </a:extLst>
            </p:cNvPr>
            <p:cNvSpPr/>
            <p:nvPr/>
          </p:nvSpPr>
          <p:spPr>
            <a:xfrm>
              <a:off x="6493130" y="2067172"/>
              <a:ext cx="792000" cy="324000"/>
            </a:xfrm>
            <a:prstGeom prst="roundRect">
              <a:avLst>
                <a:gd name="adj" fmla="val 7597"/>
              </a:avLst>
            </a:prstGeom>
            <a:solidFill>
              <a:srgbClr val="5BC0DE"/>
            </a:solidFill>
            <a:ln>
              <a:solidFill>
                <a:srgbClr val="46B8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30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9C560F-69E9-4033-9DDE-8559C864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35-363F-4CE2-98BE-6160801AD07A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684B02E-449E-41E1-9F04-E9A0082732DF}"/>
              </a:ext>
            </a:extLst>
          </p:cNvPr>
          <p:cNvSpPr txBox="1">
            <a:spLocks/>
          </p:cNvSpPr>
          <p:nvPr/>
        </p:nvSpPr>
        <p:spPr>
          <a:xfrm>
            <a:off x="252000" y="265113"/>
            <a:ext cx="8640000" cy="6858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sz="2800" kern="0" dirty="0"/>
              <a:t>KPI</a:t>
            </a:r>
            <a:r>
              <a:rPr lang="zh-TW" altLang="en-US" sz="2800" kern="0" dirty="0"/>
              <a:t>驗證查詢類別及匯出結果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606FD6B-A1A2-4CFC-92D2-62E7ADA0A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5483"/>
              </p:ext>
            </p:extLst>
          </p:nvPr>
        </p:nvGraphicFramePr>
        <p:xfrm>
          <a:off x="528638" y="1133230"/>
          <a:ext cx="7657000" cy="50645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19870">
                  <a:extLst>
                    <a:ext uri="{9D8B030D-6E8A-4147-A177-3AD203B41FA5}">
                      <a16:colId xmlns:a16="http://schemas.microsoft.com/office/drawing/2014/main" val="1259025590"/>
                    </a:ext>
                  </a:extLst>
                </a:gridCol>
                <a:gridCol w="4848014">
                  <a:extLst>
                    <a:ext uri="{9D8B030D-6E8A-4147-A177-3AD203B41FA5}">
                      <a16:colId xmlns:a16="http://schemas.microsoft.com/office/drawing/2014/main" val="1256473492"/>
                    </a:ext>
                  </a:extLst>
                </a:gridCol>
                <a:gridCol w="2089116">
                  <a:extLst>
                    <a:ext uri="{9D8B030D-6E8A-4147-A177-3AD203B41FA5}">
                      <a16:colId xmlns:a16="http://schemas.microsoft.com/office/drawing/2014/main" val="1914953290"/>
                    </a:ext>
                  </a:extLst>
                </a:gridCol>
              </a:tblGrid>
              <a:tr h="38998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序號</a:t>
                      </a:r>
                      <a:endParaRPr lang="zh-TW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驗證項目</a:t>
                      </a:r>
                      <a:endParaRPr lang="zh-TW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匯出結果</a:t>
                      </a:r>
                      <a:endParaRPr lang="zh-TW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1591396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縮短尖峰時段北上幹道之旅行時間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1101081"/>
                  </a:ext>
                </a:extLst>
              </a:tr>
              <a:tr h="41810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提升旅行時間價值之管理效益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82960383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提升場域範圍內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5G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網路峰值速率與頻譜效率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73779170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解決城鄉或區域的交通壅塞與不便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t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69626142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影像辨識較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VD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偵測器之準確率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統計報表、需要人工辨識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3437731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提升不同交通情境下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白天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夜間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之影像辨識率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02527874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影像偵測轉向車流量偵測之準確率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影片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9294256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Edge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端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影像辨識邊緣運算處理速度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8682683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提升特殊車種族群偵測效率 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影片、機車照片、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THB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 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人工比對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14305556"/>
                  </a:ext>
                </a:extLst>
              </a:tr>
              <a:tr h="38998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連續假期尖峰時段每小時服務體驗人次大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1,000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人次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38212637"/>
                  </a:ext>
                </a:extLst>
              </a:tr>
              <a:tr h="6731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針對場域範圍內在連續假期尖峰時刻內監管機關對於透過 </a:t>
                      </a:r>
                      <a:r>
                        <a:rPr lang="en-US" altLang="zh-TW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AIoT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平台管理路廊順暢服務效率較導入服務前提升</a:t>
                      </a:r>
                      <a:r>
                        <a:rPr lang="en-US" altLang="zh-TW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10%</a:t>
                      </a:r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流率以上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統計報表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071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350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306B8F-45ED-4F5E-BC49-21314AD2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35-363F-4CE2-98BE-6160801AD07A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90D5B02-A25A-409A-B42A-C7F952AD4940}"/>
              </a:ext>
            </a:extLst>
          </p:cNvPr>
          <p:cNvSpPr txBox="1">
            <a:spLocks/>
          </p:cNvSpPr>
          <p:nvPr/>
        </p:nvSpPr>
        <p:spPr>
          <a:xfrm>
            <a:off x="252000" y="265113"/>
            <a:ext cx="8640000" cy="6858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3399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sz="2800" kern="0" dirty="0"/>
              <a:t>統計報表格式</a:t>
            </a:r>
            <a:r>
              <a:rPr lang="en-US" altLang="zh-TW" sz="2800" kern="0" dirty="0"/>
              <a:t>_</a:t>
            </a:r>
            <a:r>
              <a:rPr lang="zh-TW" altLang="en-US" sz="2800" kern="0" dirty="0"/>
              <a:t>縮短尖峰時段北上幹道之旅行時間</a:t>
            </a:r>
          </a:p>
          <a:p>
            <a:endParaRPr lang="zh-TW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56609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832D5-26B2-4422-8581-D647E06A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 &amp; NVR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AE7E44-ABD1-4ECC-A129-91DFBAA4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AB4975-142A-4E94-BE85-83DD23170DD1}"/>
              </a:ext>
            </a:extLst>
          </p:cNvPr>
          <p:cNvSpPr/>
          <p:nvPr/>
        </p:nvSpPr>
        <p:spPr bwMode="auto">
          <a:xfrm>
            <a:off x="300038" y="2599836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中心機房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NVR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128D47-9244-4BE8-A122-304FBBF5F9F8}"/>
              </a:ext>
            </a:extLst>
          </p:cNvPr>
          <p:cNvSpPr/>
          <p:nvPr/>
        </p:nvSpPr>
        <p:spPr bwMode="auto">
          <a:xfrm>
            <a:off x="5786443" y="2193430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ICC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柱形 5">
            <a:extLst>
              <a:ext uri="{FF2B5EF4-FFF2-40B4-BE49-F238E27FC236}">
                <a16:creationId xmlns:a16="http://schemas.microsoft.com/office/drawing/2014/main" id="{30D86DAD-1A08-485A-9BB5-CF6F172EAE85}"/>
              </a:ext>
            </a:extLst>
          </p:cNvPr>
          <p:cNvSpPr/>
          <p:nvPr/>
        </p:nvSpPr>
        <p:spPr bwMode="auto">
          <a:xfrm>
            <a:off x="5795330" y="3901971"/>
            <a:ext cx="635000" cy="685801"/>
          </a:xfrm>
          <a:prstGeom prst="can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肘形接點 21">
            <a:extLst>
              <a:ext uri="{FF2B5EF4-FFF2-40B4-BE49-F238E27FC236}">
                <a16:creationId xmlns:a16="http://schemas.microsoft.com/office/drawing/2014/main" id="{7082750C-1589-4A4B-A2D1-776FEBDCAE56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 bwMode="auto">
          <a:xfrm rot="10800000">
            <a:off x="626426" y="3544232"/>
            <a:ext cx="5168904" cy="700641"/>
          </a:xfrm>
          <a:prstGeom prst="bentConnector2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274503-8235-4F7D-BC69-B5BA4B33C743}"/>
              </a:ext>
            </a:extLst>
          </p:cNvPr>
          <p:cNvSpPr txBox="1"/>
          <p:nvPr/>
        </p:nvSpPr>
        <p:spPr>
          <a:xfrm>
            <a:off x="677225" y="4278269"/>
            <a:ext cx="523250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indent="0">
              <a:buNone/>
            </a:pPr>
            <a:r>
              <a:rPr lang="zh-TW" altLang="en-US" dirty="0"/>
              <a:t>寫入</a:t>
            </a:r>
            <a:r>
              <a:rPr lang="en-US" altLang="zh-TW" dirty="0"/>
              <a:t>ICC DB</a:t>
            </a:r>
          </a:p>
          <a:p>
            <a:r>
              <a:rPr lang="zh-TW" altLang="en-US" dirty="0"/>
              <a:t>車輛辨識資料</a:t>
            </a:r>
            <a:r>
              <a:rPr lang="en-US" altLang="zh-TW" dirty="0"/>
              <a:t>(</a:t>
            </a:r>
            <a:r>
              <a:rPr lang="zh-TW" altLang="en-US" dirty="0"/>
              <a:t>辨識時間、</a:t>
            </a:r>
            <a:r>
              <a:rPr lang="en-US" altLang="zh-TW" dirty="0"/>
              <a:t>CCTV</a:t>
            </a:r>
            <a:r>
              <a:rPr lang="zh-TW" altLang="en-US" dirty="0"/>
              <a:t>編號、車種、物件</a:t>
            </a:r>
            <a:r>
              <a:rPr lang="en-US" altLang="zh-TW" dirty="0"/>
              <a:t>ID)</a:t>
            </a:r>
          </a:p>
          <a:p>
            <a:r>
              <a:rPr lang="zh-TW" altLang="en-US" dirty="0"/>
              <a:t>車牌辨識資料</a:t>
            </a:r>
            <a:r>
              <a:rPr lang="en-US" altLang="zh-TW" dirty="0"/>
              <a:t>(</a:t>
            </a:r>
            <a:r>
              <a:rPr lang="zh-TW" altLang="en-US" dirty="0"/>
              <a:t>辨識時間、</a:t>
            </a:r>
            <a:r>
              <a:rPr lang="en-US" altLang="zh-TW" dirty="0"/>
              <a:t>CCTV</a:t>
            </a:r>
            <a:r>
              <a:rPr lang="zh-TW" altLang="en-US" dirty="0"/>
              <a:t>編號、車牌、物件</a:t>
            </a:r>
            <a:r>
              <a:rPr lang="en-US" altLang="zh-TW" dirty="0"/>
              <a:t>ID)</a:t>
            </a:r>
          </a:p>
          <a:p>
            <a:r>
              <a:rPr lang="zh-TW" altLang="en-US" dirty="0"/>
              <a:t>路口車流量</a:t>
            </a:r>
            <a:r>
              <a:rPr lang="en-US" altLang="zh-TW" dirty="0"/>
              <a:t>(</a:t>
            </a:r>
            <a:r>
              <a:rPr lang="zh-TW" altLang="en-US" dirty="0"/>
              <a:t>辨識起始時間、辨識結束時間、</a:t>
            </a:r>
            <a:r>
              <a:rPr lang="en-US" altLang="zh-TW" dirty="0"/>
              <a:t>CCTV</a:t>
            </a:r>
            <a:r>
              <a:rPr lang="zh-TW" altLang="en-US" dirty="0"/>
              <a:t>編號、車流量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路口車輛停等長度</a:t>
            </a:r>
            <a:r>
              <a:rPr lang="en-US" altLang="zh-TW" dirty="0"/>
              <a:t>(</a:t>
            </a:r>
            <a:r>
              <a:rPr lang="zh-TW" altLang="en-US" dirty="0"/>
              <a:t>辨識起始時間、辨識結束時間、</a:t>
            </a:r>
            <a:r>
              <a:rPr lang="en-US" altLang="zh-TW" dirty="0"/>
              <a:t>CCTV</a:t>
            </a:r>
            <a:r>
              <a:rPr lang="zh-TW" altLang="en-US" dirty="0"/>
              <a:t>編號、車輛停等長度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路口車速</a:t>
            </a:r>
            <a:r>
              <a:rPr lang="en-US" altLang="zh-TW" dirty="0"/>
              <a:t>(</a:t>
            </a:r>
            <a:r>
              <a:rPr lang="zh-TW" altLang="en-US" dirty="0"/>
              <a:t>辨識起始時間、辨識結束時間、</a:t>
            </a:r>
            <a:r>
              <a:rPr lang="en-US" altLang="zh-TW" dirty="0"/>
              <a:t>CCTV</a:t>
            </a:r>
            <a:r>
              <a:rPr lang="zh-TW" altLang="en-US" dirty="0"/>
              <a:t>編號、車速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路口轉向率</a:t>
            </a:r>
            <a:r>
              <a:rPr lang="en-US" altLang="zh-TW" dirty="0"/>
              <a:t>(</a:t>
            </a:r>
            <a:r>
              <a:rPr lang="zh-TW" altLang="en-US" dirty="0"/>
              <a:t>辨識起始時間、辨識結束時間、路口編號、直行車路輛、左轉車數量、右轉車數量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設備狀態</a:t>
            </a:r>
            <a:r>
              <a:rPr lang="en-US" altLang="zh-TW" dirty="0"/>
              <a:t>(</a:t>
            </a:r>
            <a:r>
              <a:rPr lang="zh-TW" altLang="en-US" dirty="0"/>
              <a:t>偵測時間、設備編號、設備狀態</a:t>
            </a:r>
            <a:r>
              <a:rPr lang="en-US" altLang="zh-TW" dirty="0"/>
              <a:t>)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91CE3C7-18DC-4021-B8BB-201172261CDA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 bwMode="auto">
          <a:xfrm flipV="1">
            <a:off x="6112830" y="3137825"/>
            <a:ext cx="1" cy="764146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21">
            <a:extLst>
              <a:ext uri="{FF2B5EF4-FFF2-40B4-BE49-F238E27FC236}">
                <a16:creationId xmlns:a16="http://schemas.microsoft.com/office/drawing/2014/main" id="{6DC8A860-6ED0-4DEA-8A32-D29A88C4F78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 bwMode="auto">
          <a:xfrm rot="5400000" flipH="1" flipV="1">
            <a:off x="3166425" y="-346569"/>
            <a:ext cx="406406" cy="5486405"/>
          </a:xfrm>
          <a:prstGeom prst="bentConnector3">
            <a:avLst>
              <a:gd name="adj1" fmla="val 156249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658D6A-1DEF-406F-A2CB-39C6DAC2F2D0}"/>
              </a:ext>
            </a:extLst>
          </p:cNvPr>
          <p:cNvSpPr txBox="1"/>
          <p:nvPr/>
        </p:nvSpPr>
        <p:spPr>
          <a:xfrm>
            <a:off x="677225" y="1246764"/>
            <a:ext cx="5232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indent="0">
              <a:buNone/>
            </a:pPr>
            <a:r>
              <a:rPr lang="zh-TW" altLang="en-US" dirty="0"/>
              <a:t>呼叫</a:t>
            </a:r>
            <a:r>
              <a:rPr lang="en-US" altLang="zh-TW" dirty="0"/>
              <a:t>NVR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</a:p>
          <a:p>
            <a:r>
              <a:rPr lang="zh-TW" altLang="en-US" dirty="0"/>
              <a:t>即時影片串流</a:t>
            </a:r>
            <a:r>
              <a:rPr lang="en-US" altLang="zh-TW" dirty="0"/>
              <a:t>(CCTV</a:t>
            </a:r>
            <a:r>
              <a:rPr lang="zh-TW" altLang="en-US" dirty="0"/>
              <a:t>編號、帳號密碼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轉存影片 </a:t>
            </a:r>
            <a:r>
              <a:rPr lang="en-US" altLang="zh-TW" dirty="0"/>
              <a:t>(CCTV</a:t>
            </a:r>
            <a:r>
              <a:rPr lang="zh-TW" altLang="en-US" dirty="0"/>
              <a:t>編號、影片時間、長度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轉存照片 </a:t>
            </a:r>
            <a:r>
              <a:rPr lang="en-US" altLang="zh-TW" dirty="0"/>
              <a:t>(CCTV</a:t>
            </a:r>
            <a:r>
              <a:rPr lang="zh-TW" altLang="en-US" dirty="0"/>
              <a:t>編號、影片時間</a:t>
            </a:r>
            <a:r>
              <a:rPr lang="en-US" altLang="zh-TW" dirty="0"/>
              <a:t>)</a:t>
            </a:r>
          </a:p>
        </p:txBody>
      </p:sp>
      <p:sp>
        <p:nvSpPr>
          <p:cNvPr id="21" name="圓柱形 20">
            <a:extLst>
              <a:ext uri="{FF2B5EF4-FFF2-40B4-BE49-F238E27FC236}">
                <a16:creationId xmlns:a16="http://schemas.microsoft.com/office/drawing/2014/main" id="{D0C68FF2-9B79-4650-A82E-1E1F2EBF37E1}"/>
              </a:ext>
            </a:extLst>
          </p:cNvPr>
          <p:cNvSpPr/>
          <p:nvPr/>
        </p:nvSpPr>
        <p:spPr bwMode="auto">
          <a:xfrm>
            <a:off x="4670750" y="2327382"/>
            <a:ext cx="635000" cy="685801"/>
          </a:xfrm>
          <a:prstGeom prst="can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網路芳鄰目錄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2D66232-046A-46CF-8AD6-E70F0F772813}"/>
              </a:ext>
            </a:extLst>
          </p:cNvPr>
          <p:cNvCxnSpPr>
            <a:cxnSpLocks/>
            <a:stCxn id="21" idx="4"/>
            <a:endCxn id="5" idx="1"/>
          </p:cNvCxnSpPr>
          <p:nvPr/>
        </p:nvCxnSpPr>
        <p:spPr bwMode="auto">
          <a:xfrm flipV="1">
            <a:off x="5305750" y="2665628"/>
            <a:ext cx="480693" cy="4655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1">
            <a:extLst>
              <a:ext uri="{FF2B5EF4-FFF2-40B4-BE49-F238E27FC236}">
                <a16:creationId xmlns:a16="http://schemas.microsoft.com/office/drawing/2014/main" id="{E2DB1A59-EFAC-4863-BDD5-F3CA81CBE65B}"/>
              </a:ext>
            </a:extLst>
          </p:cNvPr>
          <p:cNvCxnSpPr>
            <a:cxnSpLocks/>
            <a:stCxn id="21" idx="2"/>
            <a:endCxn id="4" idx="3"/>
          </p:cNvCxnSpPr>
          <p:nvPr/>
        </p:nvCxnSpPr>
        <p:spPr bwMode="auto">
          <a:xfrm rot="10800000" flipV="1">
            <a:off x="952814" y="2670282"/>
            <a:ext cx="3717937" cy="401751"/>
          </a:xfrm>
          <a:prstGeom prst="bentConnector3">
            <a:avLst>
              <a:gd name="adj1" fmla="val 85753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77CF3C8-FE9B-46CB-9AAD-F5CA2A7B4944}"/>
              </a:ext>
            </a:extLst>
          </p:cNvPr>
          <p:cNvSpPr txBox="1"/>
          <p:nvPr/>
        </p:nvSpPr>
        <p:spPr>
          <a:xfrm>
            <a:off x="1453210" y="2687594"/>
            <a:ext cx="31187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indent="0">
              <a:buNone/>
            </a:pPr>
            <a:r>
              <a:rPr lang="zh-TW" altLang="en-US" dirty="0"/>
              <a:t>寫入</a:t>
            </a:r>
            <a:r>
              <a:rPr lang="en-US" altLang="zh-TW" dirty="0"/>
              <a:t>ICC</a:t>
            </a:r>
            <a:r>
              <a:rPr lang="zh-TW" altLang="en-US" dirty="0"/>
              <a:t>檔案儲存區</a:t>
            </a:r>
            <a:endParaRPr lang="en-US" altLang="zh-TW" dirty="0"/>
          </a:p>
          <a:p>
            <a:r>
              <a:rPr lang="zh-TW" altLang="en-US" dirty="0"/>
              <a:t>車牌辨識照片</a:t>
            </a:r>
            <a:r>
              <a:rPr lang="en-US" altLang="zh-TW" dirty="0"/>
              <a:t>(</a:t>
            </a:r>
            <a:r>
              <a:rPr lang="zh-TW" altLang="en-US" dirty="0"/>
              <a:t>辨識時間</a:t>
            </a:r>
            <a:r>
              <a:rPr lang="en-US" altLang="zh-TW" dirty="0"/>
              <a:t>-CCTV</a:t>
            </a:r>
            <a:r>
              <a:rPr lang="zh-TW" altLang="en-US" dirty="0"/>
              <a:t>編號</a:t>
            </a:r>
            <a:r>
              <a:rPr lang="en-US" altLang="zh-TW" dirty="0"/>
              <a:t>-</a:t>
            </a:r>
            <a:r>
              <a:rPr lang="zh-TW" altLang="en-US" dirty="0"/>
              <a:t>車牌</a:t>
            </a:r>
            <a:r>
              <a:rPr lang="en-US" altLang="zh-TW" dirty="0"/>
              <a:t>.jpg)</a:t>
            </a:r>
          </a:p>
        </p:txBody>
      </p:sp>
    </p:spTree>
    <p:extLst>
      <p:ext uri="{BB962C8B-B14F-4D97-AF65-F5344CB8AC3E}">
        <p14:creationId xmlns:p14="http://schemas.microsoft.com/office/powerpoint/2010/main" val="213973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00AF1-B2A1-4363-BDB9-70FB968E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設備狀況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DA061-7A75-4C06-A6F2-6378C999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邊緣運算設備</a:t>
            </a:r>
          </a:p>
          <a:p>
            <a:pPr lvl="1"/>
            <a:r>
              <a:rPr lang="en-US" altLang="zh-TW" dirty="0"/>
              <a:t>Edge Device</a:t>
            </a:r>
          </a:p>
          <a:p>
            <a:pPr lvl="2"/>
            <a:r>
              <a:rPr lang="zh-TW" altLang="en-US" sz="1800" dirty="0"/>
              <a:t>硬體設備：正常</a:t>
            </a:r>
            <a:r>
              <a:rPr lang="en-US" altLang="zh-TW" sz="1800" dirty="0"/>
              <a:t>/</a:t>
            </a:r>
            <a:r>
              <a:rPr lang="zh-TW" altLang="en-US" sz="1800" dirty="0"/>
              <a:t>故障</a:t>
            </a:r>
            <a:r>
              <a:rPr lang="en-US" altLang="zh-TW" sz="1800" dirty="0"/>
              <a:t>/</a:t>
            </a:r>
            <a:r>
              <a:rPr lang="zh-TW" altLang="en-US" sz="1800" dirty="0"/>
              <a:t>異常</a:t>
            </a:r>
            <a:endParaRPr lang="en-US" altLang="zh-TW" sz="1800" dirty="0"/>
          </a:p>
          <a:p>
            <a:pPr lvl="2"/>
            <a:r>
              <a:rPr lang="zh-TW" altLang="en-US" sz="1800" dirty="0"/>
              <a:t>連線狀態：正常</a:t>
            </a:r>
            <a:r>
              <a:rPr lang="en-US" altLang="zh-TW" sz="1800" dirty="0"/>
              <a:t>/</a:t>
            </a:r>
            <a:r>
              <a:rPr lang="zh-TW" altLang="en-US" sz="1800" dirty="0"/>
              <a:t>異常</a:t>
            </a:r>
            <a:endParaRPr lang="en-US" altLang="zh-TW" sz="1800" dirty="0"/>
          </a:p>
          <a:p>
            <a:pPr lvl="2"/>
            <a:r>
              <a:rPr lang="zh-TW" altLang="en-US" sz="1800" dirty="0"/>
              <a:t>硬體資源使用率</a:t>
            </a:r>
            <a:endParaRPr lang="en-US" altLang="zh-TW" sz="1800" dirty="0"/>
          </a:p>
          <a:p>
            <a:pPr lvl="1"/>
            <a:r>
              <a:rPr lang="en-US" altLang="zh-TW" dirty="0"/>
              <a:t>CCTV</a:t>
            </a:r>
          </a:p>
          <a:p>
            <a:pPr lvl="2"/>
            <a:r>
              <a:rPr lang="zh-TW" altLang="en-US" sz="1800" dirty="0"/>
              <a:t>攝影機資訊：</a:t>
            </a:r>
            <a:r>
              <a:rPr lang="en-US" altLang="zh-TW" sz="1800" dirty="0"/>
              <a:t>ID</a:t>
            </a:r>
            <a:r>
              <a:rPr lang="zh-TW" altLang="en-US" sz="1800" dirty="0"/>
              <a:t>、已錄影時間、已用錄影空間大小、告警、</a:t>
            </a:r>
            <a:r>
              <a:rPr lang="en-US" altLang="zh-TW" sz="1800" dirty="0"/>
              <a:t>FPS</a:t>
            </a:r>
            <a:r>
              <a:rPr lang="zh-TW" altLang="en-US" sz="1800" dirty="0"/>
              <a:t> 、輸出流量</a:t>
            </a:r>
            <a:r>
              <a:rPr lang="en-US" altLang="zh-TW" sz="1800" dirty="0"/>
              <a:t>(Mbps)</a:t>
            </a:r>
          </a:p>
          <a:p>
            <a:pPr lvl="2"/>
            <a:r>
              <a:rPr lang="zh-TW" altLang="en-US" sz="1800" dirty="0"/>
              <a:t>攝影機硬體設備：正常</a:t>
            </a:r>
            <a:r>
              <a:rPr lang="en-US" altLang="zh-TW" sz="1800" dirty="0"/>
              <a:t>/</a:t>
            </a:r>
            <a:r>
              <a:rPr lang="zh-TW" altLang="en-US" sz="1800" dirty="0"/>
              <a:t>故障</a:t>
            </a:r>
            <a:r>
              <a:rPr lang="en-US" altLang="zh-TW" sz="1800" dirty="0"/>
              <a:t>/</a:t>
            </a:r>
            <a:r>
              <a:rPr lang="zh-TW" altLang="en-US" sz="1800" dirty="0"/>
              <a:t>異常</a:t>
            </a:r>
            <a:endParaRPr lang="en-US" altLang="zh-TW" sz="1800" dirty="0"/>
          </a:p>
          <a:p>
            <a:pPr lvl="2"/>
            <a:r>
              <a:rPr lang="zh-TW" altLang="en-US" sz="1800" dirty="0"/>
              <a:t>攝影機連線狀態：正常</a:t>
            </a:r>
            <a:r>
              <a:rPr lang="en-US" altLang="zh-TW" sz="1800" dirty="0"/>
              <a:t>/</a:t>
            </a:r>
            <a:r>
              <a:rPr lang="zh-TW" altLang="en-US" sz="1800" dirty="0"/>
              <a:t>異常</a:t>
            </a:r>
            <a:endParaRPr lang="en-US" altLang="zh-TW" sz="1800" dirty="0"/>
          </a:p>
          <a:p>
            <a:pPr lvl="2"/>
            <a:r>
              <a:rPr lang="zh-TW" altLang="en-US" sz="1800" dirty="0"/>
              <a:t>攝影機記憶卡故障：記憶卡故障、儲存空間已滿</a:t>
            </a:r>
            <a:endParaRPr lang="en-US" altLang="zh-TW" sz="1800" dirty="0"/>
          </a:p>
          <a:p>
            <a:pPr lvl="2"/>
            <a:r>
              <a:rPr lang="zh-TW" altLang="en-US" sz="1800" dirty="0"/>
              <a:t>攝影機外力介入：遭移動、遭蓋布黑畫面</a:t>
            </a:r>
            <a:endParaRPr lang="en-US" altLang="zh-TW" sz="1800" dirty="0"/>
          </a:p>
          <a:p>
            <a:pPr lvl="2"/>
            <a:r>
              <a:rPr lang="zh-TW" altLang="en-US" sz="1800" dirty="0"/>
              <a:t>攝影機鏡頭：雨滴、霧氣、灰塵</a:t>
            </a:r>
          </a:p>
          <a:p>
            <a:pPr lvl="2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902B65-2489-4A12-B3F4-4C250F72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6899ED-CB60-4146-B1DA-ACC0038C1DA3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785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20294-7007-4CB8-9326-46D2C202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 &amp; Opus5G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FCE45C-9B96-4F59-AD96-6FF436DB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ABDBF2-7BBC-414F-87B7-21ED229F59AB}"/>
              </a:ext>
            </a:extLst>
          </p:cNvPr>
          <p:cNvSpPr/>
          <p:nvPr/>
        </p:nvSpPr>
        <p:spPr bwMode="auto">
          <a:xfrm>
            <a:off x="300038" y="2599836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中心機房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NVR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964520-2C53-40A5-890D-C54319F8F359}"/>
              </a:ext>
            </a:extLst>
          </p:cNvPr>
          <p:cNvSpPr/>
          <p:nvPr/>
        </p:nvSpPr>
        <p:spPr bwMode="auto">
          <a:xfrm>
            <a:off x="5786443" y="2193430"/>
            <a:ext cx="652775" cy="94439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ICC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柱形 12">
            <a:extLst>
              <a:ext uri="{FF2B5EF4-FFF2-40B4-BE49-F238E27FC236}">
                <a16:creationId xmlns:a16="http://schemas.microsoft.com/office/drawing/2014/main" id="{E87E5990-566F-405E-B5C2-6D2B2F644D18}"/>
              </a:ext>
            </a:extLst>
          </p:cNvPr>
          <p:cNvSpPr/>
          <p:nvPr/>
        </p:nvSpPr>
        <p:spPr bwMode="auto">
          <a:xfrm>
            <a:off x="5795330" y="3901971"/>
            <a:ext cx="635000" cy="685801"/>
          </a:xfrm>
          <a:prstGeom prst="can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肘形接點 21">
            <a:extLst>
              <a:ext uri="{FF2B5EF4-FFF2-40B4-BE49-F238E27FC236}">
                <a16:creationId xmlns:a16="http://schemas.microsoft.com/office/drawing/2014/main" id="{12DD5512-FCDB-4652-B39E-D3D74DEE3F05}"/>
              </a:ext>
            </a:extLst>
          </p:cNvPr>
          <p:cNvCxnSpPr>
            <a:cxnSpLocks/>
            <a:stCxn id="13" idx="2"/>
            <a:endCxn id="11" idx="2"/>
          </p:cNvCxnSpPr>
          <p:nvPr/>
        </p:nvCxnSpPr>
        <p:spPr bwMode="auto">
          <a:xfrm rot="10800000">
            <a:off x="626426" y="3544232"/>
            <a:ext cx="5168904" cy="700641"/>
          </a:xfrm>
          <a:prstGeom prst="bentConnector2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4ED8A8-AEAB-40CE-A4F5-4B57E8E63994}"/>
              </a:ext>
            </a:extLst>
          </p:cNvPr>
          <p:cNvSpPr txBox="1"/>
          <p:nvPr/>
        </p:nvSpPr>
        <p:spPr>
          <a:xfrm>
            <a:off x="677225" y="4278269"/>
            <a:ext cx="52325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285750" indent="-285750"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indent="0">
              <a:buNone/>
            </a:pPr>
            <a:r>
              <a:rPr lang="zh-TW" altLang="en-US" dirty="0"/>
              <a:t>寫入</a:t>
            </a:r>
            <a:r>
              <a:rPr lang="en-US" altLang="zh-TW" dirty="0"/>
              <a:t>ICC DB</a:t>
            </a:r>
          </a:p>
          <a:p>
            <a:r>
              <a:rPr lang="zh-TW" altLang="en-US" dirty="0"/>
              <a:t>傳輸速率</a:t>
            </a:r>
            <a:r>
              <a:rPr lang="en-US" altLang="zh-TW" dirty="0"/>
              <a:t>(</a:t>
            </a:r>
            <a:r>
              <a:rPr lang="zh-TW" altLang="en-US" dirty="0"/>
              <a:t>偵測時間、傳輸路經編號、傳輸速率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/>
              <a:t>頻寬使用率</a:t>
            </a:r>
            <a:r>
              <a:rPr lang="en-US" altLang="zh-TW" dirty="0"/>
              <a:t>(</a:t>
            </a:r>
            <a:r>
              <a:rPr lang="zh-TW" altLang="en-US" dirty="0"/>
              <a:t>偵測時間、傳輸路經編號、頻寬使用率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/>
              <a:t>封包遺失率</a:t>
            </a:r>
            <a:r>
              <a:rPr lang="en-US" altLang="zh-TW" dirty="0"/>
              <a:t>(</a:t>
            </a:r>
            <a:r>
              <a:rPr lang="zh-TW" altLang="en-US" dirty="0"/>
              <a:t>偵測時間、傳輸路經編號、封包遺失率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/>
              <a:t>傳輸延遲時間</a:t>
            </a:r>
            <a:r>
              <a:rPr lang="en-US" altLang="zh-TW" dirty="0"/>
              <a:t>(</a:t>
            </a:r>
            <a:r>
              <a:rPr lang="zh-TW" altLang="en-US" dirty="0"/>
              <a:t>偵測時間、傳輸路經編號、傳輸延遲時間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/>
              <a:t>設備狀態</a:t>
            </a:r>
            <a:r>
              <a:rPr lang="en-US" altLang="zh-TW" dirty="0"/>
              <a:t>(</a:t>
            </a:r>
            <a:r>
              <a:rPr lang="zh-TW" altLang="en-US" dirty="0"/>
              <a:t>偵測時間、設備編號、設備狀態</a:t>
            </a:r>
            <a:r>
              <a:rPr lang="en-US" altLang="zh-TW" dirty="0"/>
              <a:t>)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CFFD0D6-D9AD-41D3-AC5D-081C17CCA864}"/>
              </a:ext>
            </a:extLst>
          </p:cNvPr>
          <p:cNvCxnSpPr>
            <a:cxnSpLocks/>
            <a:stCxn id="13" idx="1"/>
            <a:endCxn id="12" idx="2"/>
          </p:cNvCxnSpPr>
          <p:nvPr/>
        </p:nvCxnSpPr>
        <p:spPr bwMode="auto">
          <a:xfrm flipV="1">
            <a:off x="6112830" y="3137825"/>
            <a:ext cx="1" cy="764146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21">
            <a:extLst>
              <a:ext uri="{FF2B5EF4-FFF2-40B4-BE49-F238E27FC236}">
                <a16:creationId xmlns:a16="http://schemas.microsoft.com/office/drawing/2014/main" id="{EAA178FE-896E-49BD-B5C5-155402C57A8F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 bwMode="auto">
          <a:xfrm rot="5400000" flipH="1" flipV="1">
            <a:off x="3166425" y="-346569"/>
            <a:ext cx="406406" cy="5486405"/>
          </a:xfrm>
          <a:prstGeom prst="bentConnector3">
            <a:avLst>
              <a:gd name="adj1" fmla="val 156249"/>
            </a:avLst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圓柱形 18">
            <a:extLst>
              <a:ext uri="{FF2B5EF4-FFF2-40B4-BE49-F238E27FC236}">
                <a16:creationId xmlns:a16="http://schemas.microsoft.com/office/drawing/2014/main" id="{C1722278-046A-44C1-A60E-C0657BAFB4E1}"/>
              </a:ext>
            </a:extLst>
          </p:cNvPr>
          <p:cNvSpPr/>
          <p:nvPr/>
        </p:nvSpPr>
        <p:spPr bwMode="auto">
          <a:xfrm>
            <a:off x="4670750" y="2327382"/>
            <a:ext cx="635000" cy="685801"/>
          </a:xfrm>
          <a:prstGeom prst="can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網路芳鄰目錄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3FCE708-DE13-483B-A8A6-E674AC2E4F80}"/>
              </a:ext>
            </a:extLst>
          </p:cNvPr>
          <p:cNvCxnSpPr>
            <a:cxnSpLocks/>
            <a:stCxn id="19" idx="4"/>
            <a:endCxn id="12" idx="1"/>
          </p:cNvCxnSpPr>
          <p:nvPr/>
        </p:nvCxnSpPr>
        <p:spPr bwMode="auto">
          <a:xfrm flipV="1">
            <a:off x="5305750" y="2665628"/>
            <a:ext cx="480693" cy="4655"/>
          </a:xfrm>
          <a:prstGeom prst="straightConnector1">
            <a:avLst/>
          </a:prstGeom>
          <a:ln w="9525"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7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E1F0E-EA7D-4017-A390-50B2018E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r>
              <a:rPr lang="zh-TW" altLang="en-US" dirty="0"/>
              <a:t> 資料匯入方式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92E9FB-F26E-4B37-B8F3-681545BA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E3FBC979-B797-46C4-829C-57D41D04A151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000" kern="0" dirty="0"/>
              <a:t>由各資料提供者</a:t>
            </a:r>
            <a:r>
              <a:rPr lang="en-US" altLang="zh-TW" sz="2000" kern="0" dirty="0"/>
              <a:t>(</a:t>
            </a:r>
            <a:r>
              <a:rPr lang="zh-TW" altLang="en-US" sz="2000" kern="0" dirty="0"/>
              <a:t>瑞視、</a:t>
            </a:r>
            <a:r>
              <a:rPr lang="en-US" altLang="zh-TW" sz="2000" kern="0" dirty="0"/>
              <a:t>Opus5G)</a:t>
            </a:r>
            <a:r>
              <a:rPr lang="zh-TW" altLang="en-US" sz="2000" kern="0" dirty="0"/>
              <a:t> 依照議定資料庫欄位，自動寫入 </a:t>
            </a:r>
            <a:r>
              <a:rPr lang="en-US" altLang="zh-TW" sz="2000" kern="0" dirty="0"/>
              <a:t>ICC</a:t>
            </a:r>
            <a:r>
              <a:rPr lang="zh-TW" altLang="en-US" sz="2000" kern="0" dirty="0"/>
              <a:t> </a:t>
            </a:r>
            <a:r>
              <a:rPr lang="en-US" altLang="zh-TW" sz="2000" kern="0" dirty="0"/>
              <a:t>DB</a:t>
            </a:r>
            <a:r>
              <a:rPr lang="zh-TW" altLang="en-US" sz="2000" kern="0" dirty="0"/>
              <a:t>。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車輛辨識</a:t>
            </a:r>
            <a:r>
              <a:rPr lang="en-US" altLang="zh-TW" sz="1800" kern="0" dirty="0"/>
              <a:t>(</a:t>
            </a:r>
            <a:r>
              <a:rPr lang="zh-TW" altLang="en-US" sz="1800" kern="0" dirty="0"/>
              <a:t>資料及照片</a:t>
            </a:r>
            <a:r>
              <a:rPr lang="en-US" altLang="zh-TW" sz="1800" kern="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車牌辨識</a:t>
            </a:r>
            <a:r>
              <a:rPr lang="en-US" altLang="zh-TW" sz="1800" kern="0" dirty="0"/>
              <a:t>(</a:t>
            </a:r>
            <a:r>
              <a:rPr lang="zh-TW" altLang="en-US" sz="1800" kern="0" dirty="0"/>
              <a:t>資料及照片</a:t>
            </a:r>
            <a:r>
              <a:rPr lang="en-US" altLang="zh-TW" sz="1800" kern="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路口車流量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路口停等長度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路口車流速度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路口轉向率</a:t>
            </a:r>
            <a:r>
              <a:rPr lang="en-US" altLang="zh-TW" sz="1800" kern="0" dirty="0"/>
              <a:t>(3</a:t>
            </a:r>
            <a:r>
              <a:rPr lang="zh-TW" altLang="en-US" sz="1800" kern="0" dirty="0"/>
              <a:t>個路口</a:t>
            </a:r>
            <a:r>
              <a:rPr lang="en-US" altLang="zh-TW" sz="1800" kern="0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設備狀態、網路狀態</a:t>
            </a:r>
            <a:endParaRPr lang="en-US" altLang="zh-TW" sz="1800" kern="0" dirty="0"/>
          </a:p>
          <a:p>
            <a:pPr marL="457200" lvl="1" indent="0">
              <a:buNone/>
            </a:pPr>
            <a:endParaRPr lang="en-US" altLang="zh-TW" sz="2000" kern="0" dirty="0"/>
          </a:p>
          <a:p>
            <a:r>
              <a:rPr lang="en-US" altLang="zh-TW" sz="2000" kern="0" dirty="0"/>
              <a:t>ICC</a:t>
            </a:r>
            <a:r>
              <a:rPr lang="zh-TW" altLang="en-US" sz="2000" kern="0" dirty="0"/>
              <a:t> 另外需要之資料，透過雙方議定</a:t>
            </a:r>
            <a:r>
              <a:rPr lang="en-US" altLang="zh-TW" sz="2000" kern="0" dirty="0"/>
              <a:t>API</a:t>
            </a:r>
            <a:r>
              <a:rPr lang="zh-TW" altLang="en-US" sz="2000" kern="0" dirty="0"/>
              <a:t> 呼叫，傳回所需資料，如：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調閱尚未回傳 </a:t>
            </a:r>
            <a:r>
              <a:rPr lang="en-US" altLang="zh-TW" sz="1800" kern="0" dirty="0"/>
              <a:t>NVR </a:t>
            </a:r>
            <a:r>
              <a:rPr lang="zh-TW" altLang="en-US" sz="1800" kern="0" dirty="0"/>
              <a:t>資料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查詢照片將資料匯回另存檔案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800" kern="0" dirty="0"/>
              <a:t>查詢影像資料並將查詢結果匯回</a:t>
            </a:r>
            <a:endParaRPr lang="en-US" altLang="zh-TW" sz="1800" kern="0" dirty="0"/>
          </a:p>
          <a:p>
            <a:pPr marL="0" indent="0">
              <a:buNone/>
            </a:pPr>
            <a:endParaRPr lang="zh-TW" altLang="en-US" sz="2400" kern="0" dirty="0"/>
          </a:p>
          <a:p>
            <a:pPr lvl="1"/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78344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E1F0E-EA7D-4017-A390-50B2018E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r>
              <a:rPr lang="zh-TW" altLang="en-US" dirty="0"/>
              <a:t> 建構基本資料檔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92E9FB-F26E-4B37-B8F3-681545BA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E3FBC979-B797-46C4-829C-57D41D04A151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000" kern="0" dirty="0"/>
              <a:t>ICC</a:t>
            </a:r>
            <a:r>
              <a:rPr lang="zh-TW" altLang="en-US" sz="2000" kern="0" dirty="0"/>
              <a:t> 建構基本資料檔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kern="0" dirty="0"/>
              <a:t>設備基本資料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kern="0" dirty="0"/>
              <a:t>機房基本資料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kern="0" dirty="0"/>
              <a:t>路口基本資料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kern="0" dirty="0"/>
              <a:t>機房設備配置</a:t>
            </a:r>
            <a:endParaRPr lang="en-US" altLang="zh-TW" sz="2000" kern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kern="0" dirty="0"/>
              <a:t>路口設備配置</a:t>
            </a:r>
            <a:endParaRPr lang="en-US" altLang="zh-TW" sz="2000" kern="0" dirty="0"/>
          </a:p>
          <a:p>
            <a:pPr marL="457200" lvl="1" indent="0">
              <a:buNone/>
            </a:pPr>
            <a:endParaRPr lang="en-US" altLang="zh-TW" sz="2000" kern="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TW" sz="2000" kern="0" dirty="0"/>
          </a:p>
          <a:p>
            <a:pPr>
              <a:buFont typeface="Wingdings" panose="05000000000000000000" pitchFamily="2" charset="2"/>
              <a:buChar char="ü"/>
            </a:pPr>
            <a:endParaRPr lang="zh-TW" altLang="en-US" sz="2400" kern="0" dirty="0"/>
          </a:p>
          <a:p>
            <a:pPr lvl="1"/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7503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KPI_2.</a:t>
            </a:r>
            <a:r>
              <a:rPr lang="zh-TW" altLang="en-US" sz="2800" dirty="0"/>
              <a:t>縮短尖峰時段北上幹道之旅行時間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>
                <a:latin typeface="+mn-ea"/>
                <a:ea typeface="+mn-ea"/>
              </a:rPr>
              <a:t>標準：</a:t>
            </a:r>
            <a:r>
              <a:rPr lang="zh-TW" altLang="en-US" sz="1600" kern="0" dirty="0">
                <a:latin typeface="+mn-ea"/>
                <a:ea typeface="+mn-ea"/>
              </a:rPr>
              <a:t>用路人全年可節省</a:t>
            </a:r>
            <a:r>
              <a:rPr lang="en-US" altLang="zh-TW" sz="1600" kern="0" dirty="0">
                <a:latin typeface="+mn-ea"/>
                <a:ea typeface="+mn-ea"/>
              </a:rPr>
              <a:t>12,000</a:t>
            </a:r>
            <a:r>
              <a:rPr lang="zh-TW" altLang="en-US" sz="1600" kern="0" dirty="0">
                <a:latin typeface="+mn-ea"/>
                <a:ea typeface="+mn-ea"/>
              </a:rPr>
              <a:t>小時</a:t>
            </a:r>
            <a:endParaRPr lang="en-US" altLang="zh-TW" sz="1600" kern="0" dirty="0">
              <a:latin typeface="+mn-ea"/>
              <a:ea typeface="+mn-ea"/>
            </a:endParaRPr>
          </a:p>
          <a:p>
            <a:r>
              <a:rPr lang="zh-TW" altLang="en-US" sz="1600" kern="0" dirty="0">
                <a:latin typeface="+mn-ea"/>
                <a:ea typeface="+mn-ea"/>
              </a:rPr>
              <a:t>驗證方式：</a:t>
            </a:r>
          </a:p>
          <a:p>
            <a:pPr lvl="1"/>
            <a:r>
              <a:rPr lang="zh-TW" altLang="en-US" sz="1600" kern="0" dirty="0">
                <a:latin typeface="+mn-ea"/>
                <a:ea typeface="+mn-ea"/>
              </a:rPr>
              <a:t>計算說明：</a:t>
            </a:r>
            <a:endParaRPr lang="en-US" altLang="zh-TW" sz="16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利用公路總局「交通資料庫」的數據來推算旅行時間</a:t>
            </a:r>
            <a:endParaRPr lang="en-US" altLang="zh-TW" sz="14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路段即時路況 </a:t>
            </a:r>
            <a:r>
              <a:rPr lang="en-US" altLang="zh-TW" sz="1400" kern="0" dirty="0">
                <a:latin typeface="+mn-ea"/>
                <a:ea typeface="+mn-ea"/>
              </a:rPr>
              <a:t>【</a:t>
            </a:r>
            <a:r>
              <a:rPr lang="zh-TW" altLang="en-US" sz="1400" kern="0" dirty="0">
                <a:latin typeface="+mn-ea"/>
                <a:ea typeface="+mn-ea"/>
              </a:rPr>
              <a:t>資料收集時間</a:t>
            </a:r>
            <a:r>
              <a:rPr lang="en-US" altLang="zh-TW" sz="1400" kern="0" dirty="0">
                <a:latin typeface="+mn-ea"/>
                <a:ea typeface="+mn-ea"/>
              </a:rPr>
              <a:t>(</a:t>
            </a:r>
            <a:r>
              <a:rPr lang="en-US" altLang="zh-TW" sz="1400" kern="0" dirty="0" err="1">
                <a:latin typeface="+mn-ea"/>
                <a:ea typeface="+mn-ea"/>
              </a:rPr>
              <a:t>DataCollectTime</a:t>
            </a:r>
            <a:r>
              <a:rPr lang="en-US" altLang="zh-TW" sz="1400" kern="0" dirty="0">
                <a:latin typeface="+mn-ea"/>
                <a:ea typeface="+mn-ea"/>
              </a:rPr>
              <a:t>)</a:t>
            </a:r>
            <a:r>
              <a:rPr lang="zh-TW" altLang="en-US" sz="1400" kern="0" dirty="0">
                <a:latin typeface="+mn-ea"/>
                <a:ea typeface="+mn-ea"/>
              </a:rPr>
              <a:t>、路段平均旅行時間</a:t>
            </a:r>
            <a:r>
              <a:rPr lang="en-US" altLang="zh-TW" sz="1400" kern="0" dirty="0">
                <a:latin typeface="+mn-ea"/>
                <a:ea typeface="+mn-ea"/>
              </a:rPr>
              <a:t>(</a:t>
            </a:r>
            <a:r>
              <a:rPr lang="en-US" altLang="zh-TW" sz="1400" kern="0" dirty="0" err="1">
                <a:latin typeface="+mn-ea"/>
                <a:ea typeface="+mn-ea"/>
              </a:rPr>
              <a:t>TravelTime</a:t>
            </a:r>
            <a:r>
              <a:rPr lang="en-US" altLang="zh-TW" sz="1400" kern="0" dirty="0">
                <a:latin typeface="+mn-ea"/>
                <a:ea typeface="+mn-ea"/>
              </a:rPr>
              <a:t>)】</a:t>
            </a:r>
          </a:p>
          <a:p>
            <a:pPr lvl="2"/>
            <a:endParaRPr lang="en-US" altLang="zh-TW" sz="1400" kern="0" dirty="0">
              <a:latin typeface="+mn-ea"/>
              <a:ea typeface="+mn-ea"/>
            </a:endParaRPr>
          </a:p>
          <a:p>
            <a:pPr lvl="1"/>
            <a:r>
              <a:rPr lang="zh-TW" altLang="en-US" sz="1600" kern="0" dirty="0">
                <a:latin typeface="+mn-ea"/>
                <a:ea typeface="+mn-ea"/>
              </a:rPr>
              <a:t>查證方式：</a:t>
            </a:r>
            <a:endParaRPr lang="en-US" altLang="zh-TW" sz="16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比對科專計畫機制導入前後的旅行時間差異</a:t>
            </a:r>
            <a:endParaRPr lang="en-US" altLang="zh-TW" sz="1400" kern="0" dirty="0">
              <a:latin typeface="+mn-ea"/>
              <a:ea typeface="+mn-ea"/>
            </a:endParaRPr>
          </a:p>
          <a:p>
            <a:pPr lvl="2"/>
            <a:endParaRPr lang="en-US" altLang="zh-TW" sz="1400" kern="0" dirty="0">
              <a:latin typeface="+mn-ea"/>
              <a:ea typeface="+mn-ea"/>
            </a:endParaRPr>
          </a:p>
          <a:p>
            <a:pPr lvl="1"/>
            <a:r>
              <a:rPr lang="zh-TW" altLang="en-US" sz="1600" kern="0" dirty="0">
                <a:latin typeface="+mn-ea"/>
                <a:ea typeface="+mn-ea"/>
              </a:rPr>
              <a:t>實作：</a:t>
            </a:r>
            <a:endParaRPr lang="en-US" altLang="zh-TW" sz="16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尋找有啟動號控時間點之 即時路況</a:t>
            </a:r>
            <a:r>
              <a:rPr lang="en-US" altLang="zh-TW" sz="1400" kern="0" dirty="0">
                <a:latin typeface="+mn-ea"/>
                <a:ea typeface="+mn-ea"/>
              </a:rPr>
              <a:t>(section)</a:t>
            </a:r>
            <a:r>
              <a:rPr lang="zh-TW" altLang="en-US" sz="1400" kern="0" dirty="0">
                <a:latin typeface="+mn-ea"/>
                <a:ea typeface="+mn-ea"/>
              </a:rPr>
              <a:t> 資料 與開始進行 號控時間</a:t>
            </a:r>
            <a:r>
              <a:rPr lang="en-US" altLang="zh-TW" sz="1400" kern="0" dirty="0">
                <a:latin typeface="+mn-ea"/>
                <a:ea typeface="+mn-ea"/>
              </a:rPr>
              <a:t>(</a:t>
            </a:r>
            <a:r>
              <a:rPr lang="zh-TW" altLang="en-US" sz="1400" kern="0" dirty="0">
                <a:latin typeface="+mn-ea"/>
                <a:ea typeface="+mn-ea"/>
              </a:rPr>
              <a:t>約 </a:t>
            </a:r>
            <a:r>
              <a:rPr lang="en-US" altLang="zh-TW" sz="1400" kern="0" dirty="0">
                <a:latin typeface="+mn-ea"/>
                <a:ea typeface="+mn-ea"/>
              </a:rPr>
              <a:t>4</a:t>
            </a:r>
            <a:r>
              <a:rPr lang="zh-TW" altLang="en-US" sz="1400" kern="0" dirty="0">
                <a:latin typeface="+mn-ea"/>
                <a:ea typeface="+mn-ea"/>
              </a:rPr>
              <a:t> 小時</a:t>
            </a:r>
            <a:r>
              <a:rPr lang="en-US" altLang="zh-TW" sz="1400" kern="0" dirty="0">
                <a:latin typeface="+mn-ea"/>
                <a:ea typeface="+mn-ea"/>
              </a:rPr>
              <a:t>)</a:t>
            </a:r>
            <a:r>
              <a:rPr lang="zh-TW" altLang="en-US" sz="1400" kern="0" dirty="0">
                <a:latin typeface="+mn-ea"/>
                <a:ea typeface="+mn-ea"/>
              </a:rPr>
              <a:t> 比對有差異</a:t>
            </a:r>
            <a:endParaRPr lang="en-US" altLang="zh-TW" sz="14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計算方式</a:t>
            </a:r>
            <a:r>
              <a:rPr lang="en-US" altLang="zh-TW" sz="1400" kern="0" dirty="0">
                <a:latin typeface="+mn-ea"/>
                <a:ea typeface="+mn-ea"/>
              </a:rPr>
              <a:t>_</a:t>
            </a:r>
            <a:r>
              <a:rPr lang="zh-TW" altLang="en-US" sz="1400" kern="0" dirty="0">
                <a:latin typeface="+mn-ea"/>
                <a:ea typeface="+mn-ea"/>
              </a:rPr>
              <a:t>旅行時間</a:t>
            </a:r>
            <a:endParaRPr lang="en-US" altLang="zh-TW" sz="14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全年旅行時間比對</a:t>
            </a:r>
            <a:endParaRPr lang="en-US" altLang="zh-TW" sz="1400" kern="0" dirty="0">
              <a:latin typeface="+mn-ea"/>
              <a:ea typeface="+mn-ea"/>
            </a:endParaRPr>
          </a:p>
          <a:p>
            <a:pPr lvl="2"/>
            <a:r>
              <a:rPr lang="zh-TW" altLang="en-US" sz="1400" kern="0" dirty="0">
                <a:latin typeface="+mn-ea"/>
                <a:ea typeface="+mn-ea"/>
              </a:rPr>
              <a:t>計算出 全年可節省 </a:t>
            </a:r>
            <a:r>
              <a:rPr lang="en-US" altLang="zh-TW" sz="1400" kern="0" dirty="0">
                <a:latin typeface="+mn-ea"/>
                <a:ea typeface="+mn-ea"/>
              </a:rPr>
              <a:t>12,000</a:t>
            </a:r>
            <a:r>
              <a:rPr lang="zh-TW" altLang="en-US" sz="1400" kern="0" dirty="0">
                <a:latin typeface="+mn-ea"/>
                <a:ea typeface="+mn-ea"/>
              </a:rPr>
              <a:t> 小時 </a:t>
            </a:r>
            <a:r>
              <a:rPr lang="en-US" altLang="zh-TW" sz="1400" kern="0" dirty="0"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964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99C01-0433-4FE5-B657-CA21C9ED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KPI_3.</a:t>
            </a:r>
            <a:r>
              <a:rPr lang="zh-TW" altLang="en-US" sz="2800" dirty="0"/>
              <a:t>提升旅行時間價值之管理效益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6BBC9D-AC91-4114-9390-4F99EB87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8DAE34-25B2-4D22-B86D-02954D54C78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422324F1-ABB5-4D59-B55D-B78C0F88DF23}"/>
              </a:ext>
            </a:extLst>
          </p:cNvPr>
          <p:cNvSpPr txBox="1">
            <a:spLocks/>
          </p:cNvSpPr>
          <p:nvPr/>
        </p:nvSpPr>
        <p:spPr>
          <a:xfrm>
            <a:off x="245488" y="1108075"/>
            <a:ext cx="8640000" cy="5218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Times New Roman" pitchFamily="18" charset="0"/>
              <a:buChar char="▪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1800" kern="0" dirty="0"/>
              <a:t>標準：</a:t>
            </a:r>
            <a:r>
              <a:rPr lang="zh-TW" altLang="en-US" sz="1600" kern="0" dirty="0"/>
              <a:t>每年時間價值節省達</a:t>
            </a:r>
            <a:r>
              <a:rPr lang="en-US" altLang="zh-TW" sz="1600" kern="0" dirty="0"/>
              <a:t>550</a:t>
            </a:r>
            <a:r>
              <a:rPr lang="zh-TW" altLang="en-US" sz="1600" kern="0" dirty="0"/>
              <a:t>萬元</a:t>
            </a:r>
            <a:endParaRPr lang="en-US" altLang="zh-TW" sz="1600" kern="0" dirty="0"/>
          </a:p>
          <a:p>
            <a:r>
              <a:rPr lang="zh-TW" altLang="en-US" sz="1600" kern="0" dirty="0"/>
              <a:t>驗證方式：</a:t>
            </a:r>
          </a:p>
          <a:p>
            <a:pPr lvl="1"/>
            <a:r>
              <a:rPr lang="zh-TW" altLang="en-US" sz="1600" kern="0" dirty="0"/>
              <a:t>計算說明：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經由事前事後車流量與路段旅行時間進行評估</a:t>
            </a:r>
          </a:p>
          <a:p>
            <a:pPr lvl="1"/>
            <a:r>
              <a:rPr lang="zh-TW" altLang="en-US" sz="1600" kern="0" dirty="0"/>
              <a:t>查證方式：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交通部運研所交通建設計畫經濟效益評估手冊進行驗證</a:t>
            </a:r>
            <a:endParaRPr lang="en-US" altLang="zh-TW" sz="1400" kern="0" dirty="0"/>
          </a:p>
          <a:p>
            <a:pPr lvl="2"/>
            <a:endParaRPr lang="en-US" altLang="zh-TW" sz="1400" kern="0" dirty="0"/>
          </a:p>
          <a:p>
            <a:pPr lvl="1"/>
            <a:r>
              <a:rPr lang="zh-TW" altLang="en-US" sz="1600" kern="0" dirty="0"/>
              <a:t>實作：</a:t>
            </a:r>
            <a:endParaRPr lang="en-US" altLang="zh-TW" sz="1600" kern="0" dirty="0"/>
          </a:p>
          <a:p>
            <a:pPr lvl="2"/>
            <a:r>
              <a:rPr lang="zh-TW" altLang="en-US" sz="1400" kern="0" dirty="0"/>
              <a:t>先行計算旅行時間，之後再依照</a:t>
            </a:r>
            <a:r>
              <a:rPr lang="en-US" altLang="zh-TW" sz="1400" kern="0" dirty="0"/>
              <a:t>【108</a:t>
            </a:r>
            <a:r>
              <a:rPr lang="zh-TW" altLang="en-US" sz="1400" kern="0" dirty="0"/>
              <a:t>年經效評估手冊</a:t>
            </a:r>
            <a:r>
              <a:rPr lang="en-US" altLang="zh-TW" sz="1400" kern="0" dirty="0"/>
              <a:t>(110</a:t>
            </a:r>
            <a:r>
              <a:rPr lang="zh-TW" altLang="en-US" sz="1400" kern="0" dirty="0"/>
              <a:t>年行車成本參數更新後整理版本</a:t>
            </a:r>
            <a:r>
              <a:rPr lang="en-US" altLang="zh-TW" sz="1400" kern="0" dirty="0"/>
              <a:t>)】</a:t>
            </a:r>
          </a:p>
          <a:p>
            <a:pPr lvl="2"/>
            <a:r>
              <a:rPr lang="zh-TW" altLang="en-US" sz="1400" kern="0" dirty="0"/>
              <a:t>找 米勒 問公式及計算</a:t>
            </a:r>
            <a:endParaRPr lang="en-US" altLang="zh-TW" sz="1400" kern="0" dirty="0"/>
          </a:p>
          <a:p>
            <a:pPr lvl="2"/>
            <a:endParaRPr lang="en-US" altLang="zh-TW" sz="1200" kern="0" dirty="0"/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614F5122-C991-4BAC-88B9-5CBCC04F6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311964"/>
              </p:ext>
            </p:extLst>
          </p:nvPr>
        </p:nvGraphicFramePr>
        <p:xfrm>
          <a:off x="1272746" y="3975701"/>
          <a:ext cx="9144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Acrobat Document" showAsIcon="1" r:id="rId4" imgW="914400" imgH="768240" progId="Acrobat.Document.DC">
                  <p:embed/>
                </p:oleObj>
              </mc:Choice>
              <mc:Fallback>
                <p:oleObj name="Acrobat Document" showAsIcon="1" r:id="rId4" imgW="914400" imgH="76824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2746" y="3975701"/>
                        <a:ext cx="91440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528869"/>
      </p:ext>
    </p:extLst>
  </p:cSld>
  <p:clrMapOvr>
    <a:masterClrMapping/>
  </p:clrMapOvr>
</p:sld>
</file>

<file path=ppt/theme/theme1.xml><?xml version="1.0" encoding="utf-8"?>
<a:theme xmlns:a="http://schemas.openxmlformats.org/drawingml/2006/main" name="SYSCOM簡報-981005版-2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m正黑體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SYSCOM簡報-981005版-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YSCOM簡報-981005版-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YSCOM簡報-981005版-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YSCOM簡報-981005版-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YSCOM簡報-981005版-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YSCOM簡報-981005版-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YSCOM簡報-981005版-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18744</TotalTime>
  <Words>2396</Words>
  <Application>Microsoft Office PowerPoint</Application>
  <PresentationFormat>如螢幕大小 (4:3)</PresentationFormat>
  <Paragraphs>382</Paragraphs>
  <Slides>22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Arial</vt:lpstr>
      <vt:lpstr>Times New Roman</vt:lpstr>
      <vt:lpstr>Wingdings</vt:lpstr>
      <vt:lpstr>SYSCOM簡報-981005版-2</vt:lpstr>
      <vt:lpstr>Acrobat Document</vt:lpstr>
      <vt:lpstr>會議主題</vt:lpstr>
      <vt:lpstr>ICC Function Block</vt:lpstr>
      <vt:lpstr>ICC &amp; NVR</vt:lpstr>
      <vt:lpstr>設備狀況</vt:lpstr>
      <vt:lpstr>ICC &amp; Opus5G</vt:lpstr>
      <vt:lpstr>ICC 資料匯入方式</vt:lpstr>
      <vt:lpstr>ICC 建構基本資料檔</vt:lpstr>
      <vt:lpstr>KPI_2.縮短尖峰時段北上幹道之旅行時間</vt:lpstr>
      <vt:lpstr>KPI_3.提升旅行時間價值之管理效益</vt:lpstr>
      <vt:lpstr>KPI_4.提升場域範圍內5G網路峰值速率與頻譜效率</vt:lpstr>
      <vt:lpstr>KPI_2.解決城鄉或區域的交通壅塞與不便</vt:lpstr>
      <vt:lpstr>KPI_6.提升AI影像辨識較VD偵測器之準確率</vt:lpstr>
      <vt:lpstr>KPI_7.提升不同交通情境下(白天/夜間)之影像辨識率</vt:lpstr>
      <vt:lpstr>KPI_8.提升AI影像偵測轉向車流量偵測之準確率</vt:lpstr>
      <vt:lpstr>KPI_9.提升Edge端AI影像辨識邊緣運算處理速度</vt:lpstr>
      <vt:lpstr>KPI_10.提升特殊車種族群偵測效率</vt:lpstr>
      <vt:lpstr>KPI_服務體驗人次</vt:lpstr>
      <vt:lpstr>KPI_服務滿意度</vt:lpstr>
      <vt:lpstr>PowerPoint 簡報</vt:lpstr>
      <vt:lpstr>PowerPoint 簡報</vt:lpstr>
      <vt:lpstr>PowerPoint 簡報</vt:lpstr>
      <vt:lpstr>PowerPoint 簡報</vt:lpstr>
    </vt:vector>
  </TitlesOfParts>
  <Company>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Ellen Tsai</dc:creator>
  <cp:lastModifiedBy>亞 老</cp:lastModifiedBy>
  <cp:revision>1308</cp:revision>
  <cp:lastPrinted>2014-03-27T06:23:22Z</cp:lastPrinted>
  <dcterms:created xsi:type="dcterms:W3CDTF">2005-02-23T02:54:36Z</dcterms:created>
  <dcterms:modified xsi:type="dcterms:W3CDTF">2022-01-24T01:44:47Z</dcterms:modified>
</cp:coreProperties>
</file>